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1" r:id="rId3"/>
    <p:sldId id="283" r:id="rId4"/>
    <p:sldId id="282" r:id="rId5"/>
    <p:sldId id="308" r:id="rId6"/>
    <p:sldId id="309" r:id="rId7"/>
    <p:sldId id="312" r:id="rId8"/>
    <p:sldId id="323" r:id="rId9"/>
    <p:sldId id="313" r:id="rId10"/>
    <p:sldId id="314" r:id="rId11"/>
    <p:sldId id="315" r:id="rId12"/>
    <p:sldId id="322" r:id="rId13"/>
    <p:sldId id="285" r:id="rId14"/>
    <p:sldId id="321" r:id="rId15"/>
    <p:sldId id="295" r:id="rId16"/>
    <p:sldId id="286" r:id="rId17"/>
    <p:sldId id="310" r:id="rId18"/>
    <p:sldId id="297" r:id="rId19"/>
    <p:sldId id="301" r:id="rId20"/>
    <p:sldId id="316" r:id="rId21"/>
    <p:sldId id="317" r:id="rId22"/>
    <p:sldId id="318" r:id="rId23"/>
    <p:sldId id="319" r:id="rId24"/>
    <p:sldId id="320" r:id="rId25"/>
    <p:sldId id="298" r:id="rId26"/>
    <p:sldId id="31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6F00"/>
    <a:srgbClr val="FF9900"/>
    <a:srgbClr val="FF9933"/>
    <a:srgbClr val="B26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13C44D-E5DE-40DB-8B01-542C06B394B7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Стандарты и этапы медиации. Структура медиативной службы в </a:t>
            </a:r>
            <a:r>
              <a:rPr lang="ru-RU" dirty="0" smtClean="0">
                <a:effectLst/>
              </a:rPr>
              <a:t>образовательной организации</a:t>
            </a:r>
            <a:endParaRPr lang="ru-RU" dirty="0"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517232"/>
            <a:ext cx="5923384" cy="91440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Закревская Ольга Вадимовна </a:t>
            </a:r>
          </a:p>
          <a:p>
            <a:pPr algn="r"/>
            <a:r>
              <a:rPr lang="ru-RU" dirty="0" smtClean="0"/>
              <a:t>кандидат психологических наук</a:t>
            </a:r>
          </a:p>
          <a:p>
            <a:pPr algn="r"/>
            <a:r>
              <a:rPr lang="ru-RU" dirty="0" smtClean="0"/>
              <a:t> педагог-психолог ВКК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852936"/>
            <a:ext cx="8458200" cy="1222375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>
              <a:spcBef>
                <a:spcPct val="0"/>
              </a:spcBef>
            </a:pPr>
            <a:r>
              <a:rPr lang="ru-RU" sz="3600" i="1" dirty="0" smtClean="0"/>
              <a:t>«Не учить, не лечить, не судить»</a:t>
            </a:r>
            <a:br>
              <a:rPr lang="ru-RU" sz="3600" i="1" dirty="0" smtClean="0"/>
            </a:br>
            <a:r>
              <a:rPr lang="ru-RU" sz="3600" i="1" dirty="0" smtClean="0"/>
              <a:t>(один из постулатов медиатора)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13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Конфликт «Учитель — родитель ученика»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46672"/>
          </a:xfrm>
        </p:spPr>
        <p:txBody>
          <a:bodyPr/>
          <a:lstStyle/>
          <a:p>
            <a:r>
              <a:rPr lang="ru-RU" dirty="0" smtClean="0"/>
              <a:t>разные представления сторон о средствах воспитания</a:t>
            </a:r>
          </a:p>
          <a:p>
            <a:r>
              <a:rPr lang="ru-RU" dirty="0" smtClean="0"/>
              <a:t>недовольство родителя методами обучения педагога</a:t>
            </a:r>
          </a:p>
          <a:p>
            <a:r>
              <a:rPr lang="ru-RU" dirty="0" smtClean="0"/>
              <a:t>личная неприязнь</a:t>
            </a:r>
          </a:p>
          <a:p>
            <a:r>
              <a:rPr lang="ru-RU" dirty="0" smtClean="0"/>
              <a:t>мнение родителя о необоснованном занижении оценок ребенку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Конфликт «Учитель — ученик»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отсутствие единства в требованиях учителей</a:t>
            </a:r>
          </a:p>
          <a:p>
            <a:endParaRPr lang="ru-RU" dirty="0" smtClean="0"/>
          </a:p>
          <a:p>
            <a:r>
              <a:rPr lang="ru-RU" dirty="0" smtClean="0"/>
              <a:t>чрезмерное количество требований к ученику</a:t>
            </a:r>
          </a:p>
          <a:p>
            <a:endParaRPr lang="ru-RU" dirty="0" smtClean="0"/>
          </a:p>
          <a:p>
            <a:r>
              <a:rPr lang="ru-RU" dirty="0" smtClean="0"/>
              <a:t>непостоянство требований учителя</a:t>
            </a:r>
          </a:p>
          <a:p>
            <a:endParaRPr lang="ru-RU" dirty="0" smtClean="0"/>
          </a:p>
          <a:p>
            <a:r>
              <a:rPr lang="ru-RU" dirty="0" smtClean="0"/>
              <a:t>невыполнение требований самим учителем</a:t>
            </a:r>
          </a:p>
          <a:p>
            <a:endParaRPr lang="ru-RU" dirty="0" smtClean="0"/>
          </a:p>
          <a:p>
            <a:r>
              <a:rPr lang="ru-RU" dirty="0" smtClean="0"/>
              <a:t>ученик считает себя недооцененным  </a:t>
            </a:r>
          </a:p>
          <a:p>
            <a:endParaRPr lang="ru-RU" dirty="0" smtClean="0"/>
          </a:p>
          <a:p>
            <a:r>
              <a:rPr lang="ru-RU" dirty="0" smtClean="0"/>
              <a:t>учитель не может примириться с недостатками ученика</a:t>
            </a:r>
          </a:p>
          <a:p>
            <a:endParaRPr lang="ru-RU" dirty="0" smtClean="0"/>
          </a:p>
          <a:p>
            <a:r>
              <a:rPr lang="ru-RU" dirty="0" smtClean="0"/>
              <a:t>личные качества учителя или ученика (раздражительность, беспомощность, грубость)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57200"/>
            <a:ext cx="8956104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</a:t>
            </a:r>
            <a:r>
              <a:rPr lang="ru-RU" dirty="0"/>
              <a:t>создания службы примирения: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В </a:t>
            </a:r>
            <a:r>
              <a:rPr lang="ru-RU" dirty="0"/>
              <a:t>качестве основного метода своей работы школьные службы примирения используют восстановительную медиацию, </a:t>
            </a:r>
            <a:r>
              <a:rPr lang="ru-RU" dirty="0">
                <a:solidFill>
                  <a:srgbClr val="C04727"/>
                </a:solidFill>
              </a:rPr>
              <a:t>стандарты</a:t>
            </a:r>
            <a:r>
              <a:rPr lang="ru-RU" dirty="0"/>
              <a:t> которой </a:t>
            </a:r>
            <a:r>
              <a:rPr lang="ru-RU" dirty="0">
                <a:solidFill>
                  <a:srgbClr val="C04727"/>
                </a:solidFill>
              </a:rPr>
              <a:t>разработаны и утверждены Всероссийской ассоциацией восстановительной медиации</a:t>
            </a:r>
            <a:r>
              <a:rPr lang="ru-RU" dirty="0"/>
              <a:t>.</a:t>
            </a:r>
          </a:p>
          <a:p>
            <a:pPr algn="just">
              <a:spcBef>
                <a:spcPts val="0"/>
              </a:spcBef>
              <a:defRPr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24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Принципы медиации: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476672"/>
            <a:ext cx="9108504" cy="63813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1. </a:t>
            </a:r>
            <a:r>
              <a:rPr lang="ru-RU" sz="2000" b="1" u="sng" dirty="0" smtClean="0"/>
              <a:t>Добровольность </a:t>
            </a:r>
            <a:r>
              <a:rPr lang="ru-RU" sz="2000" b="1" u="sng" dirty="0"/>
              <a:t>участия сторон </a:t>
            </a:r>
            <a:r>
              <a:rPr lang="ru-RU" sz="2000" dirty="0"/>
              <a:t>– </a:t>
            </a:r>
            <a:r>
              <a:rPr lang="ru-RU" sz="2000" dirty="0" smtClean="0"/>
              <a:t>стороны </a:t>
            </a:r>
            <a:r>
              <a:rPr lang="ru-RU" sz="2000" dirty="0"/>
              <a:t>участвуют во встрече добровольно, их принуждение к участию в какой-либо форме недопустимо. Стороны вправе отказаться от участия в медиации как до ее начала, так и в ходе самой медиации.</a:t>
            </a:r>
          </a:p>
          <a:p>
            <a:pPr marL="0" indent="0">
              <a:buNone/>
            </a:pPr>
            <a:r>
              <a:rPr lang="ru-RU" sz="2000" dirty="0"/>
              <a:t>2</a:t>
            </a:r>
            <a:r>
              <a:rPr lang="ru-RU" sz="2000" dirty="0" smtClean="0"/>
              <a:t>. </a:t>
            </a:r>
            <a:r>
              <a:rPr lang="ru-RU" sz="2000" b="1" u="sng" dirty="0" smtClean="0"/>
              <a:t>Информированность </a:t>
            </a:r>
            <a:r>
              <a:rPr lang="ru-RU" sz="2000" b="1" u="sng" dirty="0"/>
              <a:t>сторон</a:t>
            </a:r>
            <a:r>
              <a:rPr lang="ru-RU" sz="2000" dirty="0"/>
              <a:t> – </a:t>
            </a:r>
            <a:r>
              <a:rPr lang="ru-RU" sz="2000" dirty="0" smtClean="0"/>
              <a:t>медиатор </a:t>
            </a:r>
            <a:r>
              <a:rPr lang="ru-RU" sz="2000" dirty="0"/>
              <a:t>обязан предоставить сторонам всю необходимую информацию о сути медиации, ее процессе и возможных последствиях.</a:t>
            </a:r>
          </a:p>
          <a:p>
            <a:pPr marL="0" indent="0">
              <a:buNone/>
            </a:pPr>
            <a:r>
              <a:rPr lang="ru-RU" sz="2000" dirty="0" smtClean="0"/>
              <a:t>3. </a:t>
            </a:r>
            <a:r>
              <a:rPr lang="ru-RU" sz="2000" b="1" u="sng" dirty="0" smtClean="0"/>
              <a:t>Нейтральность </a:t>
            </a:r>
            <a:r>
              <a:rPr lang="ru-RU" sz="2000" b="1" u="sng" dirty="0"/>
              <a:t>медиатора </a:t>
            </a:r>
            <a:r>
              <a:rPr lang="ru-RU" sz="2000" dirty="0"/>
              <a:t>– </a:t>
            </a:r>
            <a:r>
              <a:rPr lang="ru-RU" sz="2000" dirty="0" smtClean="0"/>
              <a:t>медиатор </a:t>
            </a:r>
            <a:r>
              <a:rPr lang="ru-RU" sz="2000" dirty="0"/>
              <a:t>в равной степени поддерживает стороны и их стремление в разрешении конфликта.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4. </a:t>
            </a:r>
            <a:r>
              <a:rPr lang="ru-RU" sz="2000" b="1" u="sng" dirty="0" smtClean="0"/>
              <a:t>Конфиденциальность – </a:t>
            </a:r>
            <a:r>
              <a:rPr lang="ru-RU" sz="2000" dirty="0" smtClean="0"/>
              <a:t>неразглашение информации, полученной во время медиативных встреч</a:t>
            </a:r>
            <a:endParaRPr lang="ru-RU" sz="2000" b="1" u="sng" dirty="0" smtClean="0"/>
          </a:p>
          <a:p>
            <a:pPr marL="0" indent="0">
              <a:buNone/>
            </a:pPr>
            <a:r>
              <a:rPr lang="ru-RU" sz="2000" dirty="0" smtClean="0"/>
              <a:t>5.</a:t>
            </a:r>
            <a:r>
              <a:rPr lang="ru-RU" sz="2000" b="1" u="sng" dirty="0" smtClean="0"/>
              <a:t> Ответственность </a:t>
            </a:r>
            <a:r>
              <a:rPr lang="ru-RU" sz="2000" b="1" u="sng" dirty="0"/>
              <a:t>сторон и медиатора </a:t>
            </a:r>
            <a:r>
              <a:rPr lang="ru-RU" sz="2000" dirty="0"/>
              <a:t>– </a:t>
            </a:r>
            <a:r>
              <a:rPr lang="ru-RU" sz="2000" dirty="0" smtClean="0"/>
              <a:t>медиатор </a:t>
            </a:r>
            <a:r>
              <a:rPr lang="ru-RU" sz="2000" dirty="0"/>
              <a:t>отвечает за безопасность участников на встрече, а также за соблюдение принципов и стандартов. Ответственность за результат медиации несут стороны конфликта, участвующие в медиации.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6. </a:t>
            </a:r>
            <a:r>
              <a:rPr lang="ru-RU" sz="2000" b="1" u="sng" dirty="0" smtClean="0"/>
              <a:t>Заглаживание </a:t>
            </a:r>
            <a:r>
              <a:rPr lang="ru-RU" sz="2000" b="1" u="sng" dirty="0"/>
              <a:t>вреда обидчиком</a:t>
            </a:r>
            <a:r>
              <a:rPr lang="ru-RU" sz="2000" dirty="0"/>
              <a:t> – </a:t>
            </a:r>
            <a:r>
              <a:rPr lang="ru-RU" sz="2000" dirty="0" smtClean="0"/>
              <a:t>в </a:t>
            </a:r>
            <a:r>
              <a:rPr lang="ru-RU" sz="2000" dirty="0"/>
              <a:t>ситуации где есть обидчик и жертва, ответственность обидчика состоит в заглаживании вреда, причиненного жертве.</a:t>
            </a:r>
          </a:p>
          <a:p>
            <a:pPr marL="0" indent="0">
              <a:buNone/>
            </a:pPr>
            <a:r>
              <a:rPr lang="ru-RU" sz="2000" dirty="0" smtClean="0"/>
              <a:t>7. </a:t>
            </a:r>
            <a:r>
              <a:rPr lang="ru-RU" sz="2000" b="1" u="sng" dirty="0" smtClean="0"/>
              <a:t>Самостоятельность </a:t>
            </a:r>
            <a:r>
              <a:rPr lang="ru-RU" sz="2000" b="1" u="sng" dirty="0"/>
              <a:t>служб примирения</a:t>
            </a:r>
            <a:r>
              <a:rPr lang="ru-RU" sz="2000" dirty="0"/>
              <a:t> – с</a:t>
            </a:r>
            <a:r>
              <a:rPr lang="ru-RU" sz="2000" dirty="0" smtClean="0"/>
              <a:t>лужба </a:t>
            </a:r>
            <a:r>
              <a:rPr lang="ru-RU" sz="2000" dirty="0"/>
              <a:t>примирения самостоятельна в выборе форм деятельности и организации процесса медиации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48094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61175"/>
          </a:xfrm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777875" y="1558925"/>
            <a:ext cx="75882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/>
            <a:r>
              <a:rPr lang="ru-RU" altLang="ru-RU" sz="1700"/>
              <a:t>Внедрение Школьной службы примирения осуществляется в несколько этапов:</a:t>
            </a:r>
          </a:p>
          <a:p>
            <a:pPr algn="just" eaLnBrk="1" hangingPunct="1"/>
            <a:r>
              <a:rPr lang="ru-RU" altLang="ru-RU" sz="1700"/>
              <a:t>• </a:t>
            </a:r>
            <a:r>
              <a:rPr lang="ru-RU" altLang="ru-RU" sz="1700">
                <a:solidFill>
                  <a:srgbClr val="C04727"/>
                </a:solidFill>
              </a:rPr>
              <a:t>первый этап </a:t>
            </a:r>
            <a:r>
              <a:rPr lang="ru-RU" altLang="ru-RU" sz="1700"/>
              <a:t>– диагностический (выявление конфликтов, анкетирование педагогов и школьников в случае отдельного образовательного учреждения);</a:t>
            </a:r>
          </a:p>
          <a:p>
            <a:pPr algn="just" eaLnBrk="1" hangingPunct="1"/>
            <a:r>
              <a:rPr lang="ru-RU" altLang="ru-RU" sz="1700"/>
              <a:t>• </a:t>
            </a:r>
            <a:r>
              <a:rPr lang="ru-RU" altLang="ru-RU" sz="1700">
                <a:solidFill>
                  <a:srgbClr val="C04727"/>
                </a:solidFill>
              </a:rPr>
              <a:t>второй этап </a:t>
            </a:r>
            <a:r>
              <a:rPr lang="ru-RU" altLang="ru-RU" sz="1700"/>
              <a:t>– организационный (формирование группы учителей, социальных педагогов, школьных психологов, администраторов с целью последующего их обучения). Школьная восстановительная медиация - это серьезная педагогическая программа, требующая слаженной работы педагогов, администрации образовательных учреждений, обучающихся, и, конечно, специалистов: педагогов-медиаторов и тренеров-медиаторов.</a:t>
            </a:r>
          </a:p>
          <a:p>
            <a:pPr algn="just" eaLnBrk="1" hangingPunct="1"/>
            <a:r>
              <a:rPr lang="ru-RU" altLang="ru-RU" sz="1700"/>
              <a:t>• </a:t>
            </a:r>
            <a:r>
              <a:rPr lang="ru-RU" altLang="ru-RU" sz="1700">
                <a:solidFill>
                  <a:srgbClr val="C04727"/>
                </a:solidFill>
              </a:rPr>
              <a:t>третий этап </a:t>
            </a:r>
            <a:r>
              <a:rPr lang="ru-RU" altLang="ru-RU" sz="1700"/>
              <a:t>– учебно-методический (обучение администраторов, педагогов навыкам ведения переговоров и отбора случаев для процедуры медиации).</a:t>
            </a:r>
          </a:p>
          <a:p>
            <a:pPr algn="just" eaLnBrk="1" hangingPunct="1"/>
            <a:r>
              <a:rPr lang="ru-RU" altLang="ru-RU" sz="1700"/>
              <a:t>• </a:t>
            </a:r>
            <a:r>
              <a:rPr lang="ru-RU" altLang="ru-RU" sz="1700">
                <a:solidFill>
                  <a:srgbClr val="C04727"/>
                </a:solidFill>
              </a:rPr>
              <a:t>четвертый этап </a:t>
            </a:r>
            <a:r>
              <a:rPr lang="ru-RU" altLang="ru-RU" sz="1700"/>
              <a:t>– инновационный (внедрение медиации в школе, начало работы Школьной службы примирения). Включает в себя период создания нормативно-правовой базы данного учреждения по организации (ознакомление с нормативно-правовыми актами федерального значения, разработка и утверждение положения о работе школьной службы примирения, должностные обязанности ведущих программ примирения, куратора).</a:t>
            </a:r>
          </a:p>
          <a:p>
            <a:pPr algn="just" eaLnBrk="1" hangingPunct="1"/>
            <a:endParaRPr lang="ru-RU" altLang="ru-RU" sz="1700"/>
          </a:p>
        </p:txBody>
      </p:sp>
    </p:spTree>
    <p:extLst>
      <p:ext uri="{BB962C8B-B14F-4D97-AF65-F5344CB8AC3E}">
        <p14:creationId xmlns:p14="http://schemas.microsoft.com/office/powerpoint/2010/main" val="98425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266700"/>
            <a:ext cx="8461375" cy="632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926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Позиция медиатора: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544616"/>
          </a:xfrm>
        </p:spPr>
        <p:txBody>
          <a:bodyPr>
            <a:normAutofit fontScale="85000" lnSpcReduction="20000"/>
          </a:bodyPr>
          <a:lstStyle/>
          <a:p>
            <a:pPr lvl="0" eaLnBrk="0" hangingPunct="0"/>
            <a:r>
              <a:rPr lang="ru-RU" dirty="0" smtClean="0"/>
              <a:t>Медиатор </a:t>
            </a:r>
            <a:r>
              <a:rPr lang="ru-RU" dirty="0"/>
              <a:t>(ведущий примирительной встречи) не является ни судьей, ни адвокатом, ни следователем, ни прокурором, ни воспитателем или советчиком. </a:t>
            </a:r>
            <a:r>
              <a:rPr lang="ru-RU" b="1" u="sng" dirty="0"/>
              <a:t>Медиатор – нейтральный посредник</a:t>
            </a:r>
            <a:r>
              <a:rPr lang="ru-RU" dirty="0"/>
              <a:t>, помогающий наладить конструктивный диалог между сторонами по поводу возможного разрешения конфликта и в равной степени поддерживающий их в этом.</a:t>
            </a:r>
          </a:p>
          <a:p>
            <a:pPr lvl="0" eaLnBrk="0" hangingPunct="0"/>
            <a:r>
              <a:rPr lang="ru-RU" dirty="0"/>
              <a:t>Медиатор </a:t>
            </a:r>
            <a:r>
              <a:rPr lang="ru-RU" b="1" u="sng" dirty="0"/>
              <a:t>не несет ответственности за примирение сторон</a:t>
            </a:r>
            <a:r>
              <a:rPr lang="ru-RU" dirty="0"/>
              <a:t> или выработку ими решения, поскольку это – ответственность сторон. Медиатор отвечает за то, чтобы люди поняли предлагаемый им восстановительный способ выхода из ситуации и сделали осознанный выбор – воспользоваться им или нет. Медиатор также отвечает за то, чтобы на встрече были созданы максимальные условия для взаимопонимания и примирения.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23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«Группы равных» в образовательной организации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5446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Цель создания «группы равных»: </a:t>
            </a:r>
          </a:p>
          <a:p>
            <a:pPr marL="0" indent="0">
              <a:buNone/>
            </a:pPr>
            <a:r>
              <a:rPr lang="ru-RU" dirty="0"/>
              <a:t>- сформировать целостное представление о природе конфликтов и способах их регулирования, а также умения применять приобретенные знания.</a:t>
            </a:r>
          </a:p>
          <a:p>
            <a:pPr marL="0" indent="0">
              <a:buNone/>
            </a:pPr>
            <a:r>
              <a:rPr lang="ru-RU" dirty="0"/>
              <a:t>- сформулировать у учащихся умения самостоятельно систематизировать и анализировать причины возникновения конфликтов;</a:t>
            </a:r>
          </a:p>
          <a:p>
            <a:pPr marL="0" indent="0">
              <a:buNone/>
            </a:pPr>
            <a:r>
              <a:rPr lang="ru-RU" dirty="0"/>
              <a:t>- развивать личностные качества учащихся;</a:t>
            </a:r>
          </a:p>
          <a:p>
            <a:pPr marL="0" indent="0">
              <a:buNone/>
            </a:pPr>
            <a:r>
              <a:rPr lang="ru-RU" dirty="0"/>
              <a:t>- удовлетворять потребности детей в общении и создавать условия социальной активности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3556615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1"/>
            <a:ext cx="871543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ru-RU" sz="4400" b="1" dirty="0" smtClean="0">
                <a:solidFill>
                  <a:srgbClr val="FF0000"/>
                </a:solidFill>
              </a:rPr>
              <a:t>Три основные фазы медиации:</a:t>
            </a:r>
          </a:p>
          <a:p>
            <a:pPr algn="ctr">
              <a:tabLst>
                <a:tab pos="228600" algn="l"/>
              </a:tabLst>
            </a:pPr>
            <a:endParaRPr lang="ru-RU" b="1" u="sng" dirty="0" smtClean="0">
              <a:solidFill>
                <a:srgbClr val="FFFF00"/>
              </a:solidFill>
            </a:endParaRPr>
          </a:p>
          <a:p>
            <a:pPr>
              <a:tabLst>
                <a:tab pos="228600" algn="l"/>
              </a:tabLst>
            </a:pPr>
            <a:r>
              <a:rPr lang="ru-RU" sz="2400" b="1" i="1" dirty="0" smtClean="0"/>
              <a:t>1. </a:t>
            </a:r>
            <a:r>
              <a:rPr lang="ru-RU" sz="2800" b="1" i="1" dirty="0" smtClean="0"/>
              <a:t>    </a:t>
            </a:r>
            <a:r>
              <a:rPr lang="ru-RU" sz="2400" b="1" i="1" dirty="0" smtClean="0">
                <a:solidFill>
                  <a:srgbClr val="C00000"/>
                </a:solidFill>
              </a:rPr>
              <a:t>Предварительная фаза </a:t>
            </a:r>
            <a:r>
              <a:rPr lang="ru-RU" sz="2400" b="1" i="1" dirty="0" smtClean="0"/>
              <a:t>(знакомство с конфликтом, встречи с каждой из сторон изучение, составление карты конфликта, подготовка совместных переговоров).</a:t>
            </a:r>
          </a:p>
          <a:p>
            <a:pPr>
              <a:tabLst>
                <a:tab pos="228600" algn="l"/>
              </a:tabLst>
            </a:pPr>
            <a:endParaRPr lang="ru-RU" sz="2400" b="1" i="1" dirty="0" smtClean="0"/>
          </a:p>
          <a:p>
            <a:pPr>
              <a:tabLst>
                <a:tab pos="228600" algn="l"/>
              </a:tabLst>
            </a:pPr>
            <a:r>
              <a:rPr lang="ru-RU" sz="2400" b="1" i="1" dirty="0" smtClean="0"/>
              <a:t>2.   </a:t>
            </a:r>
            <a:r>
              <a:rPr lang="ru-RU" sz="2400" b="1" i="1" dirty="0" smtClean="0">
                <a:solidFill>
                  <a:srgbClr val="C00000"/>
                </a:solidFill>
              </a:rPr>
              <a:t> Фаза 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медитивных</a:t>
            </a:r>
            <a:r>
              <a:rPr lang="ru-RU" sz="2400" b="1" i="1" dirty="0" smtClean="0">
                <a:solidFill>
                  <a:srgbClr val="C00000"/>
                </a:solidFill>
              </a:rPr>
              <a:t> бесед </a:t>
            </a:r>
            <a:r>
              <a:rPr lang="ru-RU" sz="2400" b="1" i="1" dirty="0" smtClean="0"/>
              <a:t>(работа с конфликтными сторонами, ведение переговоров, составление медиативного соглашения).</a:t>
            </a:r>
          </a:p>
          <a:p>
            <a:pPr>
              <a:tabLst>
                <a:tab pos="228600" algn="l"/>
              </a:tabLst>
            </a:pPr>
            <a:endParaRPr lang="ru-RU" sz="2400" b="1" i="1" dirty="0" smtClean="0"/>
          </a:p>
          <a:p>
            <a:pPr>
              <a:tabLst>
                <a:tab pos="228600" algn="l"/>
              </a:tabLst>
            </a:pPr>
            <a:r>
              <a:rPr lang="ru-RU" sz="2400" b="1" i="1" dirty="0" smtClean="0"/>
              <a:t>3.    </a:t>
            </a:r>
            <a:r>
              <a:rPr lang="ru-RU" sz="2400" b="1" i="1" dirty="0" smtClean="0">
                <a:solidFill>
                  <a:srgbClr val="C00000"/>
                </a:solidFill>
              </a:rPr>
              <a:t>Фаза осуществления </a:t>
            </a:r>
            <a:r>
              <a:rPr lang="ru-RU" sz="2400" b="1" i="1" dirty="0" smtClean="0"/>
              <a:t>(претворение в жизни решений, принятых сторонами конфликта)</a:t>
            </a:r>
            <a:r>
              <a:rPr lang="ru-RU" sz="2400" b="1" i="1" dirty="0" smtClean="0">
                <a:solidFill>
                  <a:srgbClr val="C00000"/>
                </a:solidFill>
              </a:rPr>
              <a:t>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74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Этапы медиации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142984"/>
            <a:ext cx="4176713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76672"/>
            <a:ext cx="2051557" cy="166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779368" cy="838200"/>
          </a:xfrm>
        </p:spPr>
        <p:txBody>
          <a:bodyPr/>
          <a:lstStyle/>
          <a:p>
            <a:pPr algn="ctr"/>
            <a:r>
              <a:rPr lang="ru-RU" dirty="0" smtClean="0"/>
              <a:t>медиация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8991600" cy="5400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/>
              <a:t>это процесс, в котором конфликтующие       </a:t>
            </a:r>
          </a:p>
          <a:p>
            <a:pPr marL="0" indent="0">
              <a:buNone/>
            </a:pPr>
            <a:r>
              <a:rPr lang="ru-RU" b="1" dirty="0"/>
              <a:t>   </a:t>
            </a:r>
            <a:r>
              <a:rPr lang="ru-RU" b="1" dirty="0" smtClean="0"/>
              <a:t>стороны с </a:t>
            </a:r>
            <a:r>
              <a:rPr lang="ru-RU" b="1" dirty="0"/>
              <a:t>помощью беспристрастной         </a:t>
            </a:r>
          </a:p>
          <a:p>
            <a:pPr marL="0" indent="0">
              <a:buNone/>
            </a:pPr>
            <a:r>
              <a:rPr lang="ru-RU" b="1" dirty="0"/>
              <a:t>   </a:t>
            </a:r>
            <a:r>
              <a:rPr lang="ru-RU" b="1" dirty="0" smtClean="0"/>
              <a:t>третьей </a:t>
            </a:r>
            <a:r>
              <a:rPr lang="ru-RU" b="1" dirty="0"/>
              <a:t>стороны (медиатора) разрешают  </a:t>
            </a:r>
          </a:p>
          <a:p>
            <a:pPr marL="0" indent="0">
              <a:buNone/>
            </a:pPr>
            <a:r>
              <a:rPr lang="ru-RU" b="1" dirty="0"/>
              <a:t>   </a:t>
            </a:r>
            <a:r>
              <a:rPr lang="ru-RU" b="1" dirty="0" smtClean="0"/>
              <a:t>свой </a:t>
            </a:r>
            <a:r>
              <a:rPr lang="ru-RU" b="1" dirty="0"/>
              <a:t>конфликт. </a:t>
            </a:r>
            <a:endParaRPr lang="ru-RU" b="1" dirty="0" smtClean="0"/>
          </a:p>
          <a:p>
            <a:pPr marL="0" indent="0">
              <a:buNone/>
            </a:pPr>
            <a:endParaRPr lang="ru-RU" sz="3800" b="1" dirty="0"/>
          </a:p>
          <a:p>
            <a:pPr marL="0" indent="0">
              <a:buNone/>
            </a:pPr>
            <a:endParaRPr lang="ru-RU" sz="3800" b="1" dirty="0"/>
          </a:p>
          <a:p>
            <a:pPr marL="0" indent="0">
              <a:buNone/>
            </a:pPr>
            <a:r>
              <a:rPr lang="ru-RU" sz="3800" b="1" dirty="0"/>
              <a:t>Для поддержки проведения медиации в образовательном учреждении организуются  Школьные службы примирения. Служба примирения стремится, чтобы максимальное количество ситуаций решались на программах примирения, и чтобы сторонам конфликта в первую очередь была предложено самим найти решение ситуации.</a:t>
            </a:r>
          </a:p>
          <a:p>
            <a:pPr marL="0" indent="0">
              <a:buNone/>
            </a:pPr>
            <a:r>
              <a:rPr lang="ru-RU" sz="3800" b="1" i="1" dirty="0" smtClean="0">
                <a:solidFill>
                  <a:srgbClr val="FF0000"/>
                </a:solidFill>
              </a:rPr>
              <a:t>Цель </a:t>
            </a:r>
            <a:r>
              <a:rPr lang="ru-RU" sz="3800" b="1" i="1" dirty="0">
                <a:solidFill>
                  <a:srgbClr val="FF0000"/>
                </a:solidFill>
              </a:rPr>
              <a:t>школьной службы примирения</a:t>
            </a:r>
            <a:r>
              <a:rPr lang="ru-RU" sz="3800" b="1" dirty="0"/>
              <a:t> -                                       развитие в    образовательных  </a:t>
            </a:r>
            <a:r>
              <a:rPr lang="ru-RU" sz="3800" b="1" dirty="0" smtClean="0"/>
              <a:t>учреждениях  </a:t>
            </a:r>
            <a:r>
              <a:rPr lang="ru-RU" sz="3800" b="1" dirty="0"/>
              <a:t>восстановительного   </a:t>
            </a:r>
            <a:r>
              <a:rPr lang="ru-RU" sz="3800" b="1" dirty="0" smtClean="0"/>
              <a:t>способа </a:t>
            </a:r>
            <a:r>
              <a:rPr lang="ru-RU" sz="3800" b="1" dirty="0"/>
              <a:t>реагирования   на конфликты    </a:t>
            </a:r>
            <a:r>
              <a:rPr lang="ru-RU" sz="3800" b="1" dirty="0" smtClean="0"/>
              <a:t>и </a:t>
            </a:r>
            <a:r>
              <a:rPr lang="ru-RU" sz="3800" b="1" dirty="0"/>
              <a:t>правонарушения</a:t>
            </a:r>
            <a:r>
              <a:rPr lang="ru-RU" sz="3800" b="1" dirty="0" smtClean="0"/>
              <a:t>.</a:t>
            </a:r>
            <a:endParaRPr lang="ru-RU" sz="3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842" y="546145"/>
            <a:ext cx="4182662" cy="230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Формы документации</a:t>
            </a:r>
            <a:br>
              <a:rPr lang="ru-RU" b="1" i="1" dirty="0" smtClean="0"/>
            </a:br>
            <a:r>
              <a:rPr lang="ru-RU" sz="1800" b="1" i="1" dirty="0" smtClean="0"/>
              <a:t>Журнал регистрации конфликтных ситуаций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8972520" cy="5214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716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19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п\п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Дата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Участники конфликта (для обучающихся класс)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Суть конфликта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Какая программа медиации выбрана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(что удалось провести, что не удалось провести и почему)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2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ПРИМЕРНАЯ ФОРМА УЧЕТНОЙ КАРТОЧКИ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3"/>
            <a:ext cx="8686800" cy="371477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Дата_____________________________________________________________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1).Ведущий </a:t>
            </a:r>
            <a:r>
              <a:rPr lang="ru-RU" dirty="0" err="1" smtClean="0"/>
              <a:t>программы______________________________________________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2).Источник информации об участниках конфликтной ситуации</a:t>
            </a:r>
          </a:p>
          <a:p>
            <a:pPr>
              <a:buNone/>
            </a:pPr>
            <a:r>
              <a:rPr lang="ru-RU" dirty="0" smtClean="0"/>
              <a:t>1. личное обращение</a:t>
            </a:r>
          </a:p>
          <a:p>
            <a:pPr>
              <a:buNone/>
            </a:pPr>
            <a:r>
              <a:rPr lang="ru-RU" dirty="0" smtClean="0"/>
              <a:t>2. свидетели ситуации</a:t>
            </a:r>
          </a:p>
          <a:p>
            <a:pPr>
              <a:buNone/>
            </a:pPr>
            <a:r>
              <a:rPr lang="ru-RU" dirty="0" smtClean="0"/>
              <a:t>3. родители (законные представители), другие члены семьи</a:t>
            </a:r>
          </a:p>
          <a:p>
            <a:pPr>
              <a:buNone/>
            </a:pPr>
            <a:r>
              <a:rPr lang="ru-RU" dirty="0" smtClean="0"/>
              <a:t>4. «почтовый ящик»</a:t>
            </a:r>
          </a:p>
          <a:p>
            <a:pPr>
              <a:buNone/>
            </a:pPr>
            <a:r>
              <a:rPr lang="ru-RU" dirty="0" smtClean="0"/>
              <a:t>5. информация из другого учреждения</a:t>
            </a:r>
          </a:p>
          <a:p>
            <a:pPr>
              <a:buNone/>
            </a:pPr>
            <a:r>
              <a:rPr lang="ru-RU" dirty="0" smtClean="0"/>
              <a:t>6. информация из ПДН ОВД</a:t>
            </a:r>
          </a:p>
          <a:p>
            <a:pPr>
              <a:buNone/>
            </a:pPr>
            <a:r>
              <a:rPr lang="ru-RU" dirty="0" smtClean="0"/>
              <a:t>7. другое </a:t>
            </a:r>
          </a:p>
          <a:p>
            <a:pPr>
              <a:buNone/>
            </a:pPr>
            <a:r>
              <a:rPr lang="ru-RU" dirty="0" smtClean="0"/>
              <a:t>Ф.И.О., передавшего </a:t>
            </a:r>
            <a:r>
              <a:rPr lang="ru-RU" dirty="0" err="1" smtClean="0"/>
              <a:t>информацию___________________________________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3). Информация об участниках конфликта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4745355"/>
          <a:ext cx="8286808" cy="1677035"/>
        </p:xfrm>
        <a:graphic>
          <a:graphicData uri="http://schemas.openxmlformats.org/drawingml/2006/table">
            <a:tbl>
              <a:tblPr/>
              <a:tblGrid>
                <a:gridCol w="4147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«Обидчик»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«Жертва»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Ф.И.О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. , класс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Ф.И.О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., класс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Возраст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Возраст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Адрес, телефон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Адрес, телефон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4). Другие участники ситуации</a:t>
            </a:r>
          </a:p>
          <a:p>
            <a:pPr>
              <a:buNone/>
            </a:pPr>
            <a:r>
              <a:rPr lang="ru-RU" sz="1800" dirty="0" smtClean="0"/>
              <a:t>Ф.И.О.____________________________________________________________</a:t>
            </a:r>
          </a:p>
          <a:p>
            <a:pPr>
              <a:buNone/>
            </a:pPr>
            <a:r>
              <a:rPr lang="ru-RU" sz="1800" dirty="0" smtClean="0"/>
              <a:t>Отношение к ситуации __________________________________________________________________</a:t>
            </a:r>
          </a:p>
          <a:p>
            <a:pPr>
              <a:buNone/>
            </a:pPr>
            <a:r>
              <a:rPr lang="ru-RU" sz="1800" dirty="0" smtClean="0"/>
              <a:t> Контакт, информация________________________________________________________</a:t>
            </a:r>
          </a:p>
          <a:p>
            <a:pPr>
              <a:buNone/>
            </a:pPr>
            <a:r>
              <a:rPr lang="ru-RU" sz="1800" dirty="0" smtClean="0"/>
              <a:t>__________________________________________________________________</a:t>
            </a:r>
          </a:p>
          <a:p>
            <a:pPr>
              <a:buNone/>
            </a:pPr>
            <a:r>
              <a:rPr lang="ru-RU" sz="1800" dirty="0" smtClean="0"/>
              <a:t>5). Тип конфликта (можно выбрать только один вариант):</a:t>
            </a:r>
          </a:p>
          <a:p>
            <a:pPr>
              <a:buNone/>
            </a:pPr>
            <a:r>
              <a:rPr lang="ru-RU" sz="1800" dirty="0" smtClean="0"/>
              <a:t>- несовершеннолетний (</a:t>
            </a:r>
            <a:r>
              <a:rPr lang="ru-RU" sz="1800" dirty="0" err="1" smtClean="0"/>
              <a:t>н</a:t>
            </a:r>
            <a:r>
              <a:rPr lang="ru-RU" sz="1800" dirty="0" smtClean="0"/>
              <a:t>/л) - </a:t>
            </a:r>
            <a:r>
              <a:rPr lang="ru-RU" sz="1800" dirty="0" err="1" smtClean="0"/>
              <a:t>н</a:t>
            </a:r>
            <a:r>
              <a:rPr lang="ru-RU" sz="1800" dirty="0" smtClean="0"/>
              <a:t>/</a:t>
            </a:r>
            <a:r>
              <a:rPr lang="ru-RU" sz="1800" dirty="0" err="1" smtClean="0"/>
              <a:t>л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- </a:t>
            </a:r>
            <a:r>
              <a:rPr lang="ru-RU" sz="1800" dirty="0" err="1" smtClean="0"/>
              <a:t>н</a:t>
            </a:r>
            <a:r>
              <a:rPr lang="ru-RU" sz="1800" dirty="0" smtClean="0"/>
              <a:t>/л - родитель, родственник (внутрисемейный конфликт)</a:t>
            </a:r>
          </a:p>
          <a:p>
            <a:pPr>
              <a:buNone/>
            </a:pPr>
            <a:r>
              <a:rPr lang="ru-RU" sz="1800" dirty="0" smtClean="0"/>
              <a:t>- </a:t>
            </a:r>
            <a:r>
              <a:rPr lang="ru-RU" sz="1800" dirty="0" err="1" smtClean="0"/>
              <a:t>н</a:t>
            </a:r>
            <a:r>
              <a:rPr lang="ru-RU" sz="1800" dirty="0" smtClean="0"/>
              <a:t>/л - учитель, специалист</a:t>
            </a:r>
          </a:p>
          <a:p>
            <a:pPr>
              <a:buNone/>
            </a:pPr>
            <a:r>
              <a:rPr lang="ru-RU" sz="1800" dirty="0" smtClean="0"/>
              <a:t>- </a:t>
            </a:r>
            <a:r>
              <a:rPr lang="ru-RU" sz="1800" dirty="0" err="1" smtClean="0"/>
              <a:t>н</a:t>
            </a:r>
            <a:r>
              <a:rPr lang="ru-RU" sz="1800" dirty="0" smtClean="0"/>
              <a:t>/л - другой взрослый</a:t>
            </a:r>
          </a:p>
          <a:p>
            <a:pPr>
              <a:buNone/>
            </a:pPr>
            <a:r>
              <a:rPr lang="ru-RU" sz="1800" dirty="0" smtClean="0"/>
              <a:t>- </a:t>
            </a:r>
            <a:r>
              <a:rPr lang="ru-RU" sz="1800" dirty="0" err="1" smtClean="0"/>
              <a:t>н</a:t>
            </a:r>
            <a:r>
              <a:rPr lang="ru-RU" sz="1800" dirty="0" smtClean="0"/>
              <a:t>/л - группа </a:t>
            </a:r>
            <a:r>
              <a:rPr lang="ru-RU" sz="1800" dirty="0" err="1" smtClean="0"/>
              <a:t>н</a:t>
            </a:r>
            <a:r>
              <a:rPr lang="ru-RU" sz="1800" dirty="0" smtClean="0"/>
              <a:t>/л</a:t>
            </a:r>
          </a:p>
          <a:p>
            <a:pPr>
              <a:buNone/>
            </a:pPr>
            <a:r>
              <a:rPr lang="ru-RU" sz="1800" dirty="0" smtClean="0"/>
              <a:t>- группа </a:t>
            </a:r>
            <a:r>
              <a:rPr lang="ru-RU" sz="1800" dirty="0" err="1" smtClean="0"/>
              <a:t>н</a:t>
            </a:r>
            <a:r>
              <a:rPr lang="ru-RU" sz="1800" dirty="0" smtClean="0"/>
              <a:t>/л - группа </a:t>
            </a:r>
            <a:r>
              <a:rPr lang="ru-RU" sz="1800" dirty="0" err="1" smtClean="0"/>
              <a:t>н</a:t>
            </a:r>
            <a:r>
              <a:rPr lang="ru-RU" sz="1800" dirty="0" smtClean="0"/>
              <a:t>/л</a:t>
            </a:r>
          </a:p>
          <a:p>
            <a:pPr>
              <a:buNone/>
            </a:pPr>
            <a:r>
              <a:rPr lang="ru-RU" sz="1800" dirty="0" smtClean="0"/>
              <a:t>- группа </a:t>
            </a:r>
            <a:r>
              <a:rPr lang="ru-RU" sz="1800" dirty="0" err="1" smtClean="0"/>
              <a:t>н</a:t>
            </a:r>
            <a:r>
              <a:rPr lang="ru-RU" sz="1800" dirty="0" smtClean="0"/>
              <a:t>/л - учитель</a:t>
            </a:r>
          </a:p>
          <a:p>
            <a:pPr>
              <a:buNone/>
            </a:pPr>
            <a:r>
              <a:rPr lang="ru-RU" sz="1800" dirty="0" smtClean="0"/>
              <a:t>- учитель, специалист - родитель</a:t>
            </a:r>
          </a:p>
          <a:p>
            <a:pPr>
              <a:buNone/>
            </a:pPr>
            <a:r>
              <a:rPr lang="ru-RU" sz="1800" dirty="0" smtClean="0"/>
              <a:t>- учитель, специалист - группа родителей</a:t>
            </a:r>
          </a:p>
          <a:p>
            <a:pPr>
              <a:buNone/>
            </a:pPr>
            <a:r>
              <a:rPr lang="ru-RU" sz="1800" dirty="0" smtClean="0"/>
              <a:t>- родитель - администрация учреждения</a:t>
            </a:r>
          </a:p>
          <a:p>
            <a:pPr>
              <a:buNone/>
            </a:pPr>
            <a:r>
              <a:rPr lang="ru-RU" sz="1800" dirty="0" smtClean="0"/>
              <a:t>- группа родителей - администрация учреждения</a:t>
            </a:r>
          </a:p>
          <a:p>
            <a:pPr>
              <a:buNone/>
            </a:pPr>
            <a:r>
              <a:rPr lang="ru-RU" sz="1800" dirty="0" smtClean="0"/>
              <a:t>- другое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991600" cy="650085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6).Характер конфликта: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не криминальные (обида, недопонимание, ссора и т.п.)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криминальные</a:t>
            </a:r>
          </a:p>
          <a:p>
            <a:pPr>
              <a:buNone/>
            </a:pPr>
            <a:r>
              <a:rPr lang="ru-RU" dirty="0" smtClean="0"/>
              <a:t>7).Форма программы (можно выбрать только один вариант):</a:t>
            </a:r>
          </a:p>
          <a:p>
            <a:pPr>
              <a:buNone/>
            </a:pPr>
            <a:r>
              <a:rPr lang="ru-RU" dirty="0" smtClean="0"/>
              <a:t>1. программа примирения (не между родственниками)</a:t>
            </a:r>
          </a:p>
          <a:p>
            <a:pPr>
              <a:buNone/>
            </a:pPr>
            <a:r>
              <a:rPr lang="ru-RU" dirty="0" smtClean="0"/>
              <a:t>2. программа примирения в семье</a:t>
            </a:r>
          </a:p>
          <a:p>
            <a:pPr>
              <a:buNone/>
            </a:pPr>
            <a:r>
              <a:rPr lang="ru-RU" dirty="0" smtClean="0"/>
              <a:t>3. семейная конференция (с участием членов расширенной семьи)</a:t>
            </a:r>
          </a:p>
          <a:p>
            <a:pPr>
              <a:buNone/>
            </a:pPr>
            <a:r>
              <a:rPr lang="ru-RU" dirty="0" smtClean="0"/>
              <a:t>4. программа заглаживания вреда</a:t>
            </a:r>
          </a:p>
          <a:p>
            <a:pPr>
              <a:buNone/>
            </a:pPr>
            <a:r>
              <a:rPr lang="ru-RU" dirty="0" smtClean="0"/>
              <a:t>5. школьная конференция</a:t>
            </a:r>
          </a:p>
          <a:p>
            <a:pPr>
              <a:buNone/>
            </a:pPr>
            <a:r>
              <a:rPr lang="ru-RU" dirty="0" smtClean="0"/>
              <a:t>6. «круг заботы» (с участием специалистов) и т.д.</a:t>
            </a:r>
          </a:p>
          <a:p>
            <a:pPr>
              <a:buNone/>
            </a:pPr>
            <a:r>
              <a:rPr lang="ru-RU" dirty="0" smtClean="0"/>
              <a:t>8).Опыт проведения восстановительных программ для сторон конфликта </a:t>
            </a:r>
          </a:p>
          <a:p>
            <a:pPr>
              <a:buNone/>
            </a:pPr>
            <a:r>
              <a:rPr lang="ru-RU" dirty="0" smtClean="0"/>
              <a:t>(можно выбрать только один вариант):</a:t>
            </a:r>
          </a:p>
          <a:p>
            <a:pPr>
              <a:buNone/>
            </a:pPr>
            <a:r>
              <a:rPr lang="ru-RU" dirty="0" smtClean="0"/>
              <a:t>- ни для одной из сторон восстановительная программа не проводилась (до этого)</a:t>
            </a:r>
          </a:p>
          <a:p>
            <a:pPr>
              <a:buNone/>
            </a:pPr>
            <a:r>
              <a:rPr lang="ru-RU" dirty="0" smtClean="0"/>
              <a:t>- для одной из сторон восстановительная программа проводилась (до этого)</a:t>
            </a:r>
          </a:p>
          <a:p>
            <a:pPr>
              <a:buNone/>
            </a:pPr>
            <a:r>
              <a:rPr lang="ru-RU" dirty="0" smtClean="0"/>
              <a:t>- для разрешения конфликта между этими сторонами восстановительная программа проводилась</a:t>
            </a:r>
          </a:p>
          <a:p>
            <a:pPr>
              <a:buNone/>
            </a:pPr>
            <a:r>
              <a:rPr lang="ru-RU" dirty="0" smtClean="0"/>
              <a:t> (до этого).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42942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9).Информация о ситуации</a:t>
            </a:r>
          </a:p>
          <a:p>
            <a:pPr>
              <a:buNone/>
            </a:pPr>
            <a:r>
              <a:rPr lang="ru-RU" dirty="0" smtClean="0"/>
              <a:t>Дата ситуации__________________________________________________________</a:t>
            </a:r>
          </a:p>
          <a:p>
            <a:pPr>
              <a:buNone/>
            </a:pPr>
            <a:r>
              <a:rPr lang="ru-RU" dirty="0" smtClean="0"/>
              <a:t>Дата передачи дела ведущему_________________________________________________________</a:t>
            </a:r>
          </a:p>
          <a:p>
            <a:pPr>
              <a:buNone/>
            </a:pPr>
            <a:r>
              <a:rPr lang="ru-RU" dirty="0" smtClean="0"/>
              <a:t>Фабула ситуации __________________________________________________________________</a:t>
            </a:r>
          </a:p>
          <a:p>
            <a:pPr>
              <a:buNone/>
            </a:pPr>
            <a:r>
              <a:rPr lang="ru-RU" dirty="0" smtClean="0"/>
              <a:t>Попытки решения ситуации, последствия ситуации__________________________________________________________</a:t>
            </a:r>
          </a:p>
          <a:p>
            <a:pPr>
              <a:buNone/>
            </a:pPr>
            <a:r>
              <a:rPr lang="ru-RU" dirty="0" smtClean="0"/>
              <a:t>Дополнительная информация для ведущего</a:t>
            </a:r>
          </a:p>
          <a:p>
            <a:pPr>
              <a:buNone/>
            </a:pPr>
            <a:r>
              <a:rPr lang="ru-RU" dirty="0" smtClean="0"/>
              <a:t>10).Результат программы:</a:t>
            </a:r>
          </a:p>
          <a:p>
            <a:pPr>
              <a:buNone/>
            </a:pPr>
            <a:r>
              <a:rPr lang="ru-RU" dirty="0" smtClean="0"/>
              <a:t>- примирение сторон:</a:t>
            </a:r>
          </a:p>
          <a:p>
            <a:pPr>
              <a:buNone/>
            </a:pPr>
            <a:r>
              <a:rPr lang="ru-RU" dirty="0" smtClean="0"/>
              <a:t>- разрешение ситуации без примирительной встречи</a:t>
            </a:r>
          </a:p>
          <a:p>
            <a:pPr>
              <a:buNone/>
            </a:pPr>
            <a:r>
              <a:rPr lang="ru-RU" dirty="0" smtClean="0"/>
              <a:t>- ситуация не изменилась</a:t>
            </a:r>
          </a:p>
          <a:p>
            <a:pPr>
              <a:buNone/>
            </a:pPr>
            <a:r>
              <a:rPr lang="ru-RU" dirty="0" smtClean="0"/>
              <a:t>- углубление конфликта</a:t>
            </a:r>
          </a:p>
          <a:p>
            <a:pPr>
              <a:buNone/>
            </a:pPr>
            <a:r>
              <a:rPr lang="ru-RU" dirty="0" smtClean="0"/>
              <a:t>11).Причина, по которой восстановительная программа не имела положительного результата</a:t>
            </a:r>
          </a:p>
          <a:p>
            <a:pPr>
              <a:buNone/>
            </a:pPr>
            <a:r>
              <a:rPr lang="ru-RU" dirty="0" smtClean="0"/>
              <a:t> (т.е. ситуация не изменилась либо произошло углубление конфликта):</a:t>
            </a:r>
          </a:p>
          <a:p>
            <a:pPr>
              <a:buNone/>
            </a:pPr>
            <a:r>
              <a:rPr lang="ru-RU" dirty="0" smtClean="0"/>
              <a:t>- участники ситуаций отказались от участия в восстановительной программе</a:t>
            </a:r>
          </a:p>
          <a:p>
            <a:pPr>
              <a:buNone/>
            </a:pPr>
            <a:r>
              <a:rPr lang="ru-RU" dirty="0" smtClean="0"/>
              <a:t>- участники ситуаций отказались от участия в примирительной встрече</a:t>
            </a:r>
          </a:p>
          <a:p>
            <a:pPr>
              <a:buNone/>
            </a:pPr>
            <a:r>
              <a:rPr lang="ru-RU" dirty="0" smtClean="0"/>
              <a:t>- иные причины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14290"/>
            <a:ext cx="8390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Правила формирования соглашения.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000108"/>
            <a:ext cx="86409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* Ясный простой язык;</a:t>
            </a:r>
          </a:p>
          <a:p>
            <a:r>
              <a:rPr lang="ru-RU" sz="2800" b="1" i="1" dirty="0" smtClean="0"/>
              <a:t>* Точные понятия;</a:t>
            </a:r>
          </a:p>
          <a:p>
            <a:r>
              <a:rPr lang="ru-RU" sz="2800" b="1" i="1" dirty="0" smtClean="0"/>
              <a:t>* Точно указанные сроки;</a:t>
            </a:r>
          </a:p>
          <a:p>
            <a:r>
              <a:rPr lang="ru-RU" sz="2800" b="1" i="1" dirty="0" smtClean="0"/>
              <a:t>* Равные обязательства сторон;</a:t>
            </a:r>
          </a:p>
          <a:p>
            <a:r>
              <a:rPr lang="ru-RU" sz="2800" b="1" i="1" dirty="0" smtClean="0"/>
              <a:t>* Действия одного лица не должны зависеть </a:t>
            </a:r>
          </a:p>
          <a:p>
            <a:r>
              <a:rPr lang="ru-RU" sz="2800" b="1" i="1" dirty="0" smtClean="0"/>
              <a:t>   от действий другого;</a:t>
            </a:r>
          </a:p>
          <a:p>
            <a:r>
              <a:rPr lang="ru-RU" sz="2800" b="1" i="1" dirty="0" smtClean="0"/>
              <a:t>* Позитивный язык (без «не»).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81128"/>
            <a:ext cx="285908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97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Примирительный договор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Участники восстановительной программы (медиации, круга сообщества, школьной конференции, семейной конференции) в </a:t>
            </a:r>
            <a:r>
              <a:rPr lang="ru-RU" sz="6400" dirty="0" err="1" smtClean="0">
                <a:solidFill>
                  <a:schemeClr val="tx1"/>
                </a:solidFill>
              </a:rPr>
              <a:t>лице:________________________________________________________</a:t>
            </a:r>
            <a:endParaRPr lang="ru-RU" sz="6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 провели личную встречу, на которой обсудили ситуацию, состоящую в том, что________________________________________________________________________________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и пришли к следующим выводам (договоренностям): _______________________________________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Проверять выполнение условий договора и уведомлять медиаторов об их успешном завершении будет _____________________________________________________________________________________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Встреча для аналитической беседы состоится (место, дата, время)_______________________________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Чтобы в дальнейшем подобное не повторилось, мы договорились сделать следующее: ______________ </a:t>
            </a:r>
          </a:p>
          <a:p>
            <a:pPr lvl="0"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1. Мы понимаем, что копия данного договора может быть передана администрации и другим заинтересованным в решении лицам. Обсуждавшееся на примирительной встрече медиатор никому сообщать не будет.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 </a:t>
            </a:r>
          </a:p>
          <a:p>
            <a:pPr lvl="0"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2. Если это соглашение не будет выполнено, а у нас останутся проблемы, мы согласны вернуться на медиацию.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Фамилии, имена и подписи участников встречи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1"/>
                </a:solidFill>
              </a:rPr>
              <a:t>Дата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807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i="1" dirty="0">
                <a:solidFill>
                  <a:srgbClr val="C00000"/>
                </a:solidFill>
              </a:rPr>
              <a:t>Причины развития служб школьной медиации:</a:t>
            </a:r>
            <a:br>
              <a:rPr lang="ru-RU" b="1" i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ctr">
              <a:spcBef>
                <a:spcPct val="0"/>
              </a:spcBef>
              <a:buClrTx/>
              <a:buSzTx/>
              <a:buAutoNum type="arabicPeriod"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Социальное </a:t>
            </a:r>
            <a:r>
              <a:rPr lang="ru-RU" b="1" i="1" dirty="0">
                <a:solidFill>
                  <a:schemeClr val="tx1"/>
                </a:solidFill>
              </a:rPr>
              <a:t>расслоение в </a:t>
            </a:r>
            <a:r>
              <a:rPr lang="ru-RU" b="1" i="1" dirty="0" smtClean="0">
                <a:solidFill>
                  <a:schemeClr val="tx1"/>
                </a:solidFill>
              </a:rPr>
              <a:t>обществе</a:t>
            </a:r>
          </a:p>
          <a:p>
            <a:pPr marL="514350" lvl="0" indent="-514350" algn="ctr">
              <a:spcBef>
                <a:spcPct val="0"/>
              </a:spcBef>
              <a:buClrTx/>
              <a:buSzTx/>
              <a:buAutoNum type="arabicPeriod"/>
              <a:defRPr/>
            </a:pPr>
            <a:endParaRPr lang="ru-RU" b="1" i="1" dirty="0" smtClean="0">
              <a:solidFill>
                <a:schemeClr val="tx1"/>
              </a:solidFill>
            </a:endParaRPr>
          </a:p>
          <a:p>
            <a:pPr marL="514350" lvl="0" indent="-514350" algn="ctr">
              <a:spcBef>
                <a:spcPct val="0"/>
              </a:spcBef>
              <a:buClrTx/>
              <a:buSzTx/>
              <a:buAutoNum type="arabicPeriod"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Усиление </a:t>
            </a:r>
            <a:r>
              <a:rPr lang="ru-RU" b="1" i="1" dirty="0">
                <a:solidFill>
                  <a:schemeClr val="tx1"/>
                </a:solidFill>
              </a:rPr>
              <a:t>миграционных </a:t>
            </a:r>
            <a:r>
              <a:rPr lang="ru-RU" b="1" i="1" dirty="0" smtClean="0">
                <a:solidFill>
                  <a:schemeClr val="tx1"/>
                </a:solidFill>
              </a:rPr>
              <a:t>процессов</a:t>
            </a:r>
          </a:p>
          <a:p>
            <a:pPr marL="0" lvl="0" indent="0" algn="ctr">
              <a:spcBef>
                <a:spcPct val="0"/>
              </a:spcBef>
              <a:buClrTx/>
              <a:buSzTx/>
              <a:buNone/>
              <a:defRPr/>
            </a:pPr>
            <a:r>
              <a:rPr lang="ru-RU" b="1" i="1" dirty="0">
                <a:solidFill>
                  <a:schemeClr val="tx1"/>
                </a:solidFill>
              </a:rPr>
              <a:t/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>3</a:t>
            </a:r>
            <a:r>
              <a:rPr lang="ru-RU" b="1" i="1" dirty="0" smtClean="0">
                <a:solidFill>
                  <a:schemeClr val="tx1"/>
                </a:solidFill>
              </a:rPr>
              <a:t>. Ослабление </a:t>
            </a:r>
            <a:r>
              <a:rPr lang="ru-RU" b="1" i="1" dirty="0">
                <a:solidFill>
                  <a:schemeClr val="tx1"/>
                </a:solidFill>
              </a:rPr>
              <a:t>роли семьи как фундаментального       </a:t>
            </a:r>
          </a:p>
          <a:p>
            <a:pPr marL="0" lvl="0" indent="0" algn="ctr">
              <a:spcBef>
                <a:spcPct val="0"/>
              </a:spcBef>
              <a:buClrTx/>
              <a:buSzTx/>
              <a:buNone/>
              <a:defRPr/>
            </a:pPr>
            <a:r>
              <a:rPr lang="ru-RU" b="1" i="1" dirty="0"/>
              <a:t>   </a:t>
            </a:r>
            <a:r>
              <a:rPr lang="ru-RU" b="1" i="1" dirty="0">
                <a:solidFill>
                  <a:schemeClr val="tx1"/>
                </a:solidFill>
              </a:rPr>
              <a:t>общественного </a:t>
            </a:r>
            <a:r>
              <a:rPr lang="ru-RU" b="1" i="1" dirty="0" smtClean="0">
                <a:solidFill>
                  <a:schemeClr val="tx1"/>
                </a:solidFill>
              </a:rPr>
              <a:t>института</a:t>
            </a:r>
            <a:r>
              <a:rPr lang="ru-RU" b="1" i="1" dirty="0">
                <a:solidFill>
                  <a:schemeClr val="tx1"/>
                </a:solidFill>
              </a:rPr>
              <a:t/>
            </a:r>
            <a:br>
              <a:rPr lang="ru-RU" b="1" i="1" dirty="0">
                <a:solidFill>
                  <a:schemeClr val="tx1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733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Цели</a:t>
            </a:r>
            <a:r>
              <a:rPr lang="ru-RU" dirty="0"/>
              <a:t> метода "Школьной медиации"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9036496" cy="566124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создание </a:t>
            </a:r>
            <a:r>
              <a:rPr lang="ru-RU" dirty="0"/>
              <a:t>безопасной среды, благоприятной для развития личности с активной гражданской позицией, умеющей принимать решения и отвечать за свои поступки;</a:t>
            </a:r>
          </a:p>
          <a:p>
            <a:pPr lvl="0"/>
            <a:r>
              <a:rPr lang="ru-RU" dirty="0"/>
              <a:t>воспитание культуры конструктивного поведения в конфликте, основанной на медиативном мировоззрении, в основе которого лежит признание ценности человеческой жизни, уникальности каждой отдельной личности, принятие*, уважение права каждого на удовлетворение собственных потребностей и защиту своих интересов (но не в ущерб чужим интересам);</a:t>
            </a:r>
          </a:p>
          <a:p>
            <a:pPr lvl="0"/>
            <a:r>
              <a:rPr lang="ru-RU" dirty="0"/>
              <a:t>улучшение качества жизни всех участников учебно-воспитательного процесса (каковыми являются семья, воспитатели, педагоги, администраторы </a:t>
            </a:r>
            <a:r>
              <a:rPr lang="ru-RU" dirty="0" err="1"/>
              <a:t>воспитательно</a:t>
            </a:r>
            <a:r>
              <a:rPr lang="ru-RU" dirty="0"/>
              <a:t>-образовательных учреждений, психологи, социальные работники, социальные педагоги, школьные инспекторы, дети, подростки, юношество) с помощью медиативного подхода, основывающегося на позитивном общении, уважении, открытости, доброжелательности, взаимном принятии как внутри групп взрослых и детей, так и между этими группами.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653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r>
              <a:rPr lang="ru-RU" b="1" dirty="0">
                <a:effectLst/>
              </a:rPr>
              <a:t>Задачи службы медиации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9036496" cy="5544616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/>
              <a:t>просвещение </a:t>
            </a:r>
            <a:r>
              <a:rPr lang="ru-RU" sz="2600" dirty="0"/>
              <a:t>и презентационные мероприятия для всей школы (для всех участников образовательных отношений) с целью прояснения ценностей восстановительного подхода и увеличения числа ситуаций, передаваемых на </a:t>
            </a:r>
            <a:r>
              <a:rPr lang="ru-RU" sz="2600" dirty="0" smtClean="0"/>
              <a:t>медиацию;</a:t>
            </a:r>
          </a:p>
          <a:p>
            <a:r>
              <a:rPr lang="ru-RU" sz="2600" dirty="0" smtClean="0"/>
              <a:t>проведение </a:t>
            </a:r>
            <a:r>
              <a:rPr lang="ru-RU" sz="2600" dirty="0"/>
              <a:t>медиации (программ примирения) между конфликтующими сторонами, а также между обидчиком и потерпевшим;</a:t>
            </a:r>
          </a:p>
          <a:p>
            <a:r>
              <a:rPr lang="ru-RU" sz="2600" dirty="0" smtClean="0"/>
              <a:t>обучение </a:t>
            </a:r>
            <a:r>
              <a:rPr lang="ru-RU" sz="2600" dirty="0"/>
              <a:t>школьников конструктивной коммуникации и медиации;</a:t>
            </a:r>
          </a:p>
          <a:p>
            <a:r>
              <a:rPr lang="ru-RU" sz="2600" dirty="0"/>
              <a:t>н</a:t>
            </a:r>
            <a:r>
              <a:rPr lang="ru-RU" sz="2600" dirty="0" smtClean="0"/>
              <a:t>алаживание </a:t>
            </a:r>
            <a:r>
              <a:rPr lang="ru-RU" sz="2600" dirty="0"/>
              <a:t>взаимопонимания между разными людьми, организация «школьных конференций» и «кругов» для решения важных для школьного сообщества проблемных вопросов.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939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r>
              <a:rPr lang="ru-RU" b="1" dirty="0">
                <a:effectLst/>
              </a:rPr>
              <a:t>Задачи службы медиации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11519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анализ </a:t>
            </a:r>
            <a:r>
              <a:rPr lang="ru-RU" dirty="0"/>
              <a:t>и мониторинг школьной ситуации в области воспитания, реагирования на конфликты, взаимопонимания в подростковой среде; </a:t>
            </a:r>
          </a:p>
          <a:p>
            <a:r>
              <a:rPr lang="ru-RU" dirty="0"/>
              <a:t>формирование команды для службы примирения;</a:t>
            </a:r>
          </a:p>
          <a:p>
            <a:r>
              <a:rPr lang="ru-RU" dirty="0" smtClean="0"/>
              <a:t>повышение </a:t>
            </a:r>
            <a:r>
              <a:rPr lang="ru-RU" dirty="0"/>
              <a:t>мастерства медиаторов, создание сообщества (клуба медиаторов);</a:t>
            </a:r>
          </a:p>
          <a:p>
            <a:r>
              <a:rPr lang="ru-RU" dirty="0" smtClean="0"/>
              <a:t>налаживание </a:t>
            </a:r>
            <a:r>
              <a:rPr lang="ru-RU" dirty="0"/>
              <a:t>партнерства с администрацией, родителями, специалистами;</a:t>
            </a:r>
          </a:p>
          <a:p>
            <a:r>
              <a:rPr lang="ru-RU" dirty="0" smtClean="0"/>
              <a:t>анализ </a:t>
            </a:r>
            <a:r>
              <a:rPr lang="ru-RU" dirty="0"/>
              <a:t>собственной деятельности и качества работы службы.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635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429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Конфликт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враждебное, негативное противостояние людей из-за несовместимости интересов, норм поведения, целей.</a:t>
            </a:r>
          </a:p>
          <a:p>
            <a:r>
              <a:rPr lang="ru-RU" dirty="0" smtClean="0"/>
              <a:t>естественное в жизни общества явление, при выборе правильного русла его течения, он является важным составляющим развития общества.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25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Способы решения конфликта?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3030584"/>
            <a:ext cx="2286000" cy="2286000"/>
          </a:xfrm>
          <a:prstGeom prst="rect">
            <a:avLst/>
          </a:prstGeom>
        </p:spPr>
      </p:pic>
      <p:pic>
        <p:nvPicPr>
          <p:cNvPr id="4099" name="Picture 3" descr="https://www.picpng.com/images/large/woman-girl-female-human-person-transparent-501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779" y="2714116"/>
            <a:ext cx="1426880" cy="285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ttps://openclipart.org/image/2400px/svg_to_png/68059/Il-capo-architett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521" y="2575882"/>
            <a:ext cx="2213330" cy="313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79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Конфликт «Ученик — </a:t>
            </a:r>
            <a:r>
              <a:rPr lang="ru-RU" b="1" dirty="0" err="1" smtClean="0"/>
              <a:t>ученик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77318" cy="54292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борьба за авторитет</a:t>
            </a:r>
          </a:p>
          <a:p>
            <a:r>
              <a:rPr lang="ru-RU" dirty="0" smtClean="0"/>
              <a:t>соперничество</a:t>
            </a:r>
          </a:p>
          <a:p>
            <a:r>
              <a:rPr lang="ru-RU" dirty="0" smtClean="0"/>
              <a:t>обман, сплетни</a:t>
            </a:r>
          </a:p>
          <a:p>
            <a:r>
              <a:rPr lang="ru-RU" dirty="0" smtClean="0"/>
              <a:t>оскорбления</a:t>
            </a:r>
          </a:p>
          <a:p>
            <a:r>
              <a:rPr lang="ru-RU" dirty="0" smtClean="0"/>
              <a:t>обиды</a:t>
            </a:r>
          </a:p>
          <a:p>
            <a:r>
              <a:rPr lang="ru-RU" dirty="0" smtClean="0"/>
              <a:t>враждебность к «любимым» ученикам учителя</a:t>
            </a:r>
          </a:p>
          <a:p>
            <a:r>
              <a:rPr lang="ru-RU" dirty="0" smtClean="0"/>
              <a:t>личная неприязнь к человеку</a:t>
            </a:r>
          </a:p>
          <a:p>
            <a:r>
              <a:rPr lang="ru-RU" dirty="0" smtClean="0"/>
              <a:t>симпатия без взаимности</a:t>
            </a:r>
          </a:p>
          <a:p>
            <a:r>
              <a:rPr lang="ru-RU" dirty="0" smtClean="0"/>
              <a:t>борьба за девочку (мальчика)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690</TotalTime>
  <Words>1437</Words>
  <Application>Microsoft Office PowerPoint</Application>
  <PresentationFormat>Экран (4:3)</PresentationFormat>
  <Paragraphs>205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Стандарты и этапы медиации. Структура медиативной службы в образовательной организации</vt:lpstr>
      <vt:lpstr>медиация</vt:lpstr>
      <vt:lpstr>Причины развития служб школьной медиации: </vt:lpstr>
      <vt:lpstr>Цели метода "Школьной медиации"</vt:lpstr>
      <vt:lpstr>Задачи службы медиации</vt:lpstr>
      <vt:lpstr>Задачи службы медиации</vt:lpstr>
      <vt:lpstr>Конфликт – это…</vt:lpstr>
      <vt:lpstr>Презентация PowerPoint</vt:lpstr>
      <vt:lpstr>Конфликт «Ученик — ученик»</vt:lpstr>
      <vt:lpstr>Конфликт «Учитель — родитель ученика»</vt:lpstr>
      <vt:lpstr>Конфликт «Учитель — ученик»</vt:lpstr>
      <vt:lpstr>принципы создания службы примирения: </vt:lpstr>
      <vt:lpstr>Принципы медиации: </vt:lpstr>
      <vt:lpstr>Презентация PowerPoint</vt:lpstr>
      <vt:lpstr>Презентация PowerPoint</vt:lpstr>
      <vt:lpstr>Позиция медиатора: </vt:lpstr>
      <vt:lpstr>«Группы равных» в образовательной организации</vt:lpstr>
      <vt:lpstr>Презентация PowerPoint</vt:lpstr>
      <vt:lpstr>Этапы медиации</vt:lpstr>
      <vt:lpstr>Формы документации Журнал регистрации конфликтных ситуаций</vt:lpstr>
      <vt:lpstr>ПРИМЕРНАЯ ФОРМА УЧЕТНОЙ КАРТОЧКИ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Примирительный договор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Законодательная основа школьных служб медиации</dc:title>
  <dc:creator>Ирина Тесленко</dc:creator>
  <cp:lastModifiedBy>Ольга</cp:lastModifiedBy>
  <cp:revision>96</cp:revision>
  <dcterms:created xsi:type="dcterms:W3CDTF">2014-09-28T16:30:17Z</dcterms:created>
  <dcterms:modified xsi:type="dcterms:W3CDTF">2019-04-21T18:53:55Z</dcterms:modified>
</cp:coreProperties>
</file>