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92" r:id="rId3"/>
    <p:sldId id="284" r:id="rId4"/>
    <p:sldId id="285" r:id="rId5"/>
    <p:sldId id="291" r:id="rId6"/>
    <p:sldId id="281" r:id="rId7"/>
    <p:sldId id="279" r:id="rId8"/>
    <p:sldId id="295" r:id="rId9"/>
    <p:sldId id="289" r:id="rId10"/>
    <p:sldId id="280" r:id="rId11"/>
    <p:sldId id="278" r:id="rId12"/>
    <p:sldId id="260" r:id="rId13"/>
    <p:sldId id="261" r:id="rId14"/>
    <p:sldId id="263" r:id="rId15"/>
    <p:sldId id="264" r:id="rId16"/>
    <p:sldId id="265" r:id="rId17"/>
    <p:sldId id="266" r:id="rId18"/>
    <p:sldId id="267" r:id="rId19"/>
    <p:sldId id="274" r:id="rId20"/>
    <p:sldId id="273" r:id="rId21"/>
    <p:sldId id="290" r:id="rId22"/>
    <p:sldId id="282" r:id="rId23"/>
    <p:sldId id="268" r:id="rId24"/>
    <p:sldId id="287" r:id="rId25"/>
    <p:sldId id="269" r:id="rId26"/>
    <p:sldId id="270" r:id="rId27"/>
    <p:sldId id="288" r:id="rId28"/>
    <p:sldId id="262" r:id="rId29"/>
    <p:sldId id="297" r:id="rId30"/>
    <p:sldId id="298" r:id="rId31"/>
    <p:sldId id="293" r:id="rId3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00"/>
    <a:srgbClr val="FF9933"/>
    <a:srgbClr val="B26702"/>
    <a:srgbClr val="DE6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7081" autoAdjust="0"/>
    <p:restoredTop sz="94660"/>
  </p:normalViewPr>
  <p:slideViewPr>
    <p:cSldViewPr>
      <p:cViewPr varScale="1">
        <p:scale>
          <a:sx n="83" d="100"/>
          <a:sy n="83" d="100"/>
        </p:scale>
        <p:origin x="893" y="67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13C44D-E5DE-40DB-8B01-542C06B394B7}" type="datetimeFigureOut">
              <a:rPr lang="ru-RU" smtClean="0"/>
              <a:pPr/>
              <a:t>14.05.2019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520B2C1C-3846-4AB9-B827-67F50997BF2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13C44D-E5DE-40DB-8B01-542C06B394B7}" type="datetimeFigureOut">
              <a:rPr lang="ru-RU" smtClean="0"/>
              <a:pPr/>
              <a:t>14.05.2019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0B2C1C-3846-4AB9-B827-67F50997BF2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13C44D-E5DE-40DB-8B01-542C06B394B7}" type="datetimeFigureOut">
              <a:rPr lang="ru-RU" smtClean="0"/>
              <a:pPr/>
              <a:t>14.05.2019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0B2C1C-3846-4AB9-B827-67F50997BF2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Объект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13C44D-E5DE-40DB-8B01-542C06B394B7}" type="datetimeFigureOut">
              <a:rPr lang="ru-RU" smtClean="0"/>
              <a:pPr/>
              <a:t>14.05.2019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520B2C1C-3846-4AB9-B827-67F50997BF2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13C44D-E5DE-40DB-8B01-542C06B394B7}" type="datetimeFigureOut">
              <a:rPr lang="ru-RU" smtClean="0"/>
              <a:pPr/>
              <a:t>14.05.2019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0B2C1C-3846-4AB9-B827-67F50997BF2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13C44D-E5DE-40DB-8B01-542C06B394B7}" type="datetimeFigureOut">
              <a:rPr lang="ru-RU" smtClean="0"/>
              <a:pPr/>
              <a:t>14.05.2019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0B2C1C-3846-4AB9-B827-67F50997BF2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Объект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13C44D-E5DE-40DB-8B01-542C06B394B7}" type="datetimeFigureOut">
              <a:rPr lang="ru-RU" smtClean="0"/>
              <a:pPr/>
              <a:t>14.05.2019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520B2C1C-3846-4AB9-B827-67F50997BF2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13C44D-E5DE-40DB-8B01-542C06B394B7}" type="datetimeFigureOut">
              <a:rPr lang="ru-RU" smtClean="0"/>
              <a:pPr/>
              <a:t>14.05.2019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0B2C1C-3846-4AB9-B827-67F50997BF2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13C44D-E5DE-40DB-8B01-542C06B394B7}" type="datetimeFigureOut">
              <a:rPr lang="ru-RU" smtClean="0"/>
              <a:pPr/>
              <a:t>14.05.2019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0B2C1C-3846-4AB9-B827-67F50997BF2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13C44D-E5DE-40DB-8B01-542C06B394B7}" type="datetimeFigureOut">
              <a:rPr lang="ru-RU" smtClean="0"/>
              <a:pPr/>
              <a:t>14.05.2019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0B2C1C-3846-4AB9-B827-67F50997BF2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13C44D-E5DE-40DB-8B01-542C06B394B7}" type="datetimeFigureOut">
              <a:rPr lang="ru-RU" smtClean="0"/>
              <a:pPr/>
              <a:t>14.05.2019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0B2C1C-3846-4AB9-B827-67F50997BF2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A413C44D-E5DE-40DB-8B01-542C06B394B7}" type="datetimeFigureOut">
              <a:rPr lang="ru-RU" smtClean="0"/>
              <a:pPr/>
              <a:t>14.05.2019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520B2C1C-3846-4AB9-B827-67F50997BF2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garantf1://2440422.0/" TargetMode="External"/><Relationship Id="rId2" Type="http://schemas.openxmlformats.org/officeDocument/2006/relationships/hyperlink" Target="garantf1://10003000.0/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garantf1://10005807.0/" TargetMode="External"/><Relationship Id="rId4" Type="http://schemas.openxmlformats.org/officeDocument/2006/relationships/hyperlink" Target="garantf1://10064072.0/" TargetMode="Externa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../1.%20&#1042;&#1080;&#1076;&#1077;&#1086;&#1088;&#1086;&#1083;&#1080;&#1082;&#1080;%20&#1087;&#1086;&#1073;&#1077;&#1076;&#1080;&#1090;&#1077;&#1083;&#1077;&#1081;%20&#1082;&#1086;&#1085;&#1082;&#1091;&#1088;&#1089;&#1072;/&#1042;&#1080;&#1076;&#1077;&#1086;&#1088;&#1086;&#1083;&#1080;&#1082;%20&#1087;&#1077;&#1076;&#1072;&#1075;&#1086;&#1075;&#1080;&#1095;&#1077;&#1089;&#1082;&#1080;&#1081;%20&#1082;&#1086;&#1083;&#1083;&#1077;&#1076;&#1078;.mp4" TargetMode="Externa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hyperlink" Target="../&#1076;&#1083;&#1103;%20&#1088;&#1072;&#1073;&#1086;&#1090;&#1099;%20&#1091;&#1095;&#1072;&#1089;&#1090;&#1085;&#1080;&#1082;&#1086;&#1074;/&#1086;&#1090;&#1088;&#1099;&#1074;&#1086;&#1082;%201.mp4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95536" y="1196752"/>
            <a:ext cx="8458200" cy="1222375"/>
          </a:xfrm>
        </p:spPr>
        <p:txBody>
          <a:bodyPr/>
          <a:lstStyle/>
          <a:p>
            <a:pPr algn="ctr"/>
            <a:r>
              <a:rPr lang="ru-RU" dirty="0" smtClean="0"/>
              <a:t>Нормативная база</a:t>
            </a:r>
            <a:r>
              <a:rPr lang="ru-RU" dirty="0" smtClean="0">
                <a:cs typeface="Arial" pitchFamily="34" charset="0"/>
              </a:rPr>
              <a:t> </a:t>
            </a:r>
            <a:br>
              <a:rPr lang="ru-RU" dirty="0" smtClean="0">
                <a:cs typeface="Arial" pitchFamily="34" charset="0"/>
              </a:rPr>
            </a:br>
            <a:r>
              <a:rPr lang="ru-RU" dirty="0" smtClean="0">
                <a:cs typeface="Arial" pitchFamily="34" charset="0"/>
              </a:rPr>
              <a:t>школьных служб медиации</a:t>
            </a:r>
            <a:endParaRPr lang="ru-RU" dirty="0">
              <a:cs typeface="Arial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059832" y="5517232"/>
            <a:ext cx="5923384" cy="914400"/>
          </a:xfrm>
        </p:spPr>
        <p:txBody>
          <a:bodyPr>
            <a:normAutofit fontScale="85000" lnSpcReduction="20000"/>
          </a:bodyPr>
          <a:lstStyle/>
          <a:p>
            <a:pPr algn="r"/>
            <a:r>
              <a:rPr lang="ru-RU" dirty="0" smtClean="0"/>
              <a:t>Закревская Ольга Вадимовна, доцент кафедры педагогики и психологии ГАОУ ДПО СО «ИРО» </a:t>
            </a:r>
          </a:p>
          <a:p>
            <a:pPr algn="r"/>
            <a:r>
              <a:rPr lang="ru-RU" dirty="0" err="1" smtClean="0"/>
              <a:t>к.психол.н</a:t>
            </a:r>
            <a:r>
              <a:rPr lang="ru-RU" dirty="0" smtClean="0"/>
              <a:t>.,  педагог-психолог ВКК</a:t>
            </a:r>
            <a:endParaRPr lang="ru-RU" dirty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0" y="2852936"/>
            <a:ext cx="8458200" cy="1222375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lvl="0">
              <a:spcBef>
                <a:spcPct val="0"/>
              </a:spcBef>
            </a:pPr>
            <a:endParaRPr kumimoji="0" lang="ru-RU" sz="3600" b="0" i="0" u="none" strike="noStrike" kern="1200" cap="all" spc="0" normalizeH="0" baseline="0" noProof="0" dirty="0">
              <a:ln>
                <a:noFill/>
              </a:ln>
              <a:solidFill>
                <a:schemeClr val="tx2"/>
              </a:solidFill>
              <a:effectLst>
                <a:reflection blurRad="12700" stA="48000" endA="300" endPos="55000" dir="5400000" sy="-90000" algn="bl" rotWithShape="0"/>
              </a:effectLst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058135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консенсус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dirty="0" smtClean="0"/>
              <a:t>Решение, которое в полной мере удовлетворяет интересы каждой из сторон, и в силу этого является наиболее жизнеспособным и стабильным.</a:t>
            </a:r>
          </a:p>
          <a:p>
            <a:pPr algn="ctr">
              <a:buNone/>
            </a:pPr>
            <a:endParaRPr lang="ru-RU" dirty="0" smtClean="0"/>
          </a:p>
          <a:p>
            <a:pPr algn="ctr">
              <a:buNone/>
            </a:pPr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11760" y="3693028"/>
            <a:ext cx="4392488" cy="2928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16632"/>
            <a:ext cx="8686800" cy="720080"/>
          </a:xfrm>
        </p:spPr>
        <p:txBody>
          <a:bodyPr>
            <a:normAutofit/>
          </a:bodyPr>
          <a:lstStyle/>
          <a:p>
            <a:r>
              <a:rPr lang="ru-RU" dirty="0" smtClean="0"/>
              <a:t>Нормативно-правовая база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692696"/>
            <a:ext cx="9036496" cy="6165304"/>
          </a:xfrm>
        </p:spPr>
        <p:txBody>
          <a:bodyPr>
            <a:normAutofit fontScale="70000" lnSpcReduction="20000"/>
          </a:bodyPr>
          <a:lstStyle/>
          <a:p>
            <a:r>
              <a:rPr lang="ru-RU" dirty="0">
                <a:solidFill>
                  <a:schemeClr val="tx1"/>
                </a:solidFill>
                <a:hlinkClick r:id="rId2"/>
              </a:rPr>
              <a:t>Конституция</a:t>
            </a:r>
            <a:r>
              <a:rPr lang="ru-RU" dirty="0">
                <a:solidFill>
                  <a:schemeClr val="tx1"/>
                </a:solidFill>
              </a:rPr>
              <a:t> Российской Федерации;</a:t>
            </a:r>
          </a:p>
          <a:p>
            <a:r>
              <a:rPr lang="ru-RU" dirty="0" smtClean="0">
                <a:solidFill>
                  <a:schemeClr val="tx1"/>
                </a:solidFill>
                <a:hlinkClick r:id="rId3"/>
              </a:rPr>
              <a:t>Конвенция</a:t>
            </a:r>
            <a:r>
              <a:rPr lang="ru-RU" dirty="0" smtClean="0">
                <a:solidFill>
                  <a:schemeClr val="tx1"/>
                </a:solidFill>
              </a:rPr>
              <a:t> о правах ребенка;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Конвенции о защите прав детей и сотрудничестве, заключенные в г. Гааге, 1980, 1996, 2007 годов;</a:t>
            </a:r>
          </a:p>
          <a:p>
            <a:r>
              <a:rPr lang="ru-RU" dirty="0" smtClean="0">
                <a:solidFill>
                  <a:schemeClr val="tx1"/>
                </a:solidFill>
                <a:hlinkClick r:id="rId4"/>
              </a:rPr>
              <a:t>Гражданский </a:t>
            </a:r>
            <a:r>
              <a:rPr lang="ru-RU" dirty="0">
                <a:solidFill>
                  <a:schemeClr val="tx1"/>
                </a:solidFill>
                <a:hlinkClick r:id="rId4"/>
              </a:rPr>
              <a:t>кодекс</a:t>
            </a:r>
            <a:r>
              <a:rPr lang="ru-RU" dirty="0">
                <a:solidFill>
                  <a:schemeClr val="tx1"/>
                </a:solidFill>
              </a:rPr>
              <a:t> Российской Федерации;</a:t>
            </a:r>
          </a:p>
          <a:p>
            <a:r>
              <a:rPr lang="ru-RU" dirty="0">
                <a:solidFill>
                  <a:schemeClr val="tx1"/>
                </a:solidFill>
                <a:hlinkClick r:id="rId5"/>
              </a:rPr>
              <a:t>Семейный кодекс</a:t>
            </a:r>
            <a:r>
              <a:rPr lang="ru-RU" dirty="0">
                <a:solidFill>
                  <a:schemeClr val="tx1"/>
                </a:solidFill>
              </a:rPr>
              <a:t> Российской Федерации;</a:t>
            </a:r>
          </a:p>
          <a:p>
            <a:r>
              <a:rPr lang="ru-RU" u="sng" dirty="0" smtClean="0">
                <a:solidFill>
                  <a:srgbClr val="FF9933"/>
                </a:solidFill>
              </a:rPr>
              <a:t>ФЗ</a:t>
            </a:r>
            <a:r>
              <a:rPr lang="ru-RU" dirty="0" smtClean="0">
                <a:solidFill>
                  <a:schemeClr val="tx1"/>
                </a:solidFill>
              </a:rPr>
              <a:t> от </a:t>
            </a:r>
            <a:r>
              <a:rPr lang="ru-RU" dirty="0">
                <a:solidFill>
                  <a:schemeClr val="tx1"/>
                </a:solidFill>
              </a:rPr>
              <a:t>29 декабря 2012 г. N 273-ФЗ </a:t>
            </a:r>
            <a:r>
              <a:rPr lang="ru-RU" dirty="0" smtClean="0">
                <a:solidFill>
                  <a:schemeClr val="tx1"/>
                </a:solidFill>
              </a:rPr>
              <a:t>«Об </a:t>
            </a:r>
            <a:r>
              <a:rPr lang="ru-RU" dirty="0">
                <a:solidFill>
                  <a:schemeClr val="tx1"/>
                </a:solidFill>
              </a:rPr>
              <a:t>образовании в Российской </a:t>
            </a:r>
            <a:r>
              <a:rPr lang="ru-RU" dirty="0" smtClean="0">
                <a:solidFill>
                  <a:schemeClr val="tx1"/>
                </a:solidFill>
              </a:rPr>
              <a:t>Федерации»;</a:t>
            </a:r>
          </a:p>
          <a:p>
            <a:r>
              <a:rPr lang="ru-RU" u="sng" dirty="0" smtClean="0">
                <a:solidFill>
                  <a:srgbClr val="FF9933"/>
                </a:solidFill>
              </a:rPr>
              <a:t>ФЗ</a:t>
            </a:r>
            <a:r>
              <a:rPr lang="ru-RU" dirty="0" smtClean="0">
                <a:solidFill>
                  <a:schemeClr val="tx1"/>
                </a:solidFill>
              </a:rPr>
              <a:t>N </a:t>
            </a:r>
            <a:r>
              <a:rPr lang="ru-RU" dirty="0">
                <a:solidFill>
                  <a:schemeClr val="tx1"/>
                </a:solidFill>
              </a:rPr>
              <a:t>120-ФЗ (ред. от 27.06.2018) </a:t>
            </a:r>
            <a:r>
              <a:rPr lang="ru-RU" dirty="0" smtClean="0">
                <a:solidFill>
                  <a:schemeClr val="tx1"/>
                </a:solidFill>
              </a:rPr>
              <a:t>«Об </a:t>
            </a:r>
            <a:r>
              <a:rPr lang="ru-RU" dirty="0">
                <a:solidFill>
                  <a:schemeClr val="tx1"/>
                </a:solidFill>
              </a:rPr>
              <a:t>основах системы профилактики безнадзорности и правонарушений </a:t>
            </a:r>
            <a:r>
              <a:rPr lang="ru-RU" dirty="0" smtClean="0">
                <a:solidFill>
                  <a:schemeClr val="tx1"/>
                </a:solidFill>
              </a:rPr>
              <a:t>несовершеннолетних</a:t>
            </a:r>
            <a:r>
              <a:rPr lang="ru-RU" dirty="0" smtClean="0">
                <a:solidFill>
                  <a:schemeClr val="tx1"/>
                </a:solidFill>
              </a:rPr>
              <a:t>»</a:t>
            </a:r>
          </a:p>
          <a:p>
            <a:r>
              <a:rPr lang="ru-RU" u="sng" dirty="0">
                <a:solidFill>
                  <a:srgbClr val="FF9900"/>
                </a:solidFill>
              </a:rPr>
              <a:t>Концепция долгосрочного социально-экономического развития Российской Федерации на период до 2020 года</a:t>
            </a:r>
            <a:r>
              <a:rPr lang="ru-RU" dirty="0"/>
              <a:t> (</a:t>
            </a:r>
            <a:r>
              <a:rPr lang="ru-RU" dirty="0" smtClean="0"/>
              <a:t>утверждена </a:t>
            </a:r>
            <a:r>
              <a:rPr lang="ru-RU" dirty="0"/>
              <a:t>распоряжением Правительства РФ от 17 ноября 2008 г. N 1662-р (действующая редакция от 08.08.2009 N 1121-р</a:t>
            </a:r>
            <a:r>
              <a:rPr lang="ru-RU" dirty="0" smtClean="0"/>
              <a:t>)</a:t>
            </a:r>
            <a:endParaRPr lang="ru-RU" dirty="0" smtClean="0">
              <a:solidFill>
                <a:schemeClr val="tx1"/>
              </a:solidFill>
            </a:endParaRPr>
          </a:p>
          <a:p>
            <a:r>
              <a:rPr lang="ru-RU" u="sng" dirty="0" smtClean="0">
                <a:solidFill>
                  <a:srgbClr val="FF9933"/>
                </a:solidFill>
              </a:rPr>
              <a:t>ФГОС</a:t>
            </a:r>
            <a:r>
              <a:rPr lang="ru-RU" dirty="0" smtClean="0">
                <a:solidFill>
                  <a:schemeClr val="tx1"/>
                </a:solidFill>
              </a:rPr>
              <a:t> НОО, ООО, СОО</a:t>
            </a:r>
          </a:p>
          <a:p>
            <a:r>
              <a:rPr lang="ru-RU" u="sng" dirty="0" smtClean="0">
                <a:solidFill>
                  <a:srgbClr val="DE6F00"/>
                </a:solidFill>
              </a:rPr>
              <a:t>Локальные </a:t>
            </a:r>
            <a:r>
              <a:rPr lang="ru-RU" u="sng" dirty="0" smtClean="0">
                <a:solidFill>
                  <a:srgbClr val="DE6F00"/>
                </a:solidFill>
              </a:rPr>
              <a:t>документы</a:t>
            </a:r>
          </a:p>
        </p:txBody>
      </p:sp>
    </p:spTree>
    <p:extLst>
      <p:ext uri="{BB962C8B-B14F-4D97-AF65-F5344CB8AC3E}">
        <p14:creationId xmlns:p14="http://schemas.microsoft.com/office/powerpoint/2010/main" val="36580075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404664"/>
            <a:ext cx="8686800" cy="838200"/>
          </a:xfrm>
        </p:spPr>
        <p:txBody>
          <a:bodyPr>
            <a:normAutofit/>
          </a:bodyPr>
          <a:lstStyle/>
          <a:p>
            <a:pPr algn="ctr"/>
            <a:r>
              <a:rPr lang="ru-RU" dirty="0" smtClean="0"/>
              <a:t>Нормативно-правовая база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340768"/>
            <a:ext cx="4339208" cy="4323110"/>
          </a:xfrm>
        </p:spPr>
        <p:txBody>
          <a:bodyPr>
            <a:normAutofit fontScale="70000" lnSpcReduction="20000"/>
          </a:bodyPr>
          <a:lstStyle/>
          <a:p>
            <a:pPr marL="0" indent="0" algn="ctr">
              <a:buNone/>
            </a:pPr>
            <a:r>
              <a:rPr lang="ru-RU" sz="3400" dirty="0"/>
              <a:t>С 1 сентября 2013 года начинает </a:t>
            </a:r>
            <a:r>
              <a:rPr lang="ru-RU" sz="3400" dirty="0" smtClean="0"/>
              <a:t>действовать</a:t>
            </a:r>
            <a:r>
              <a:rPr lang="ru-RU" sz="3400" dirty="0"/>
              <a:t> новый </a:t>
            </a:r>
            <a:r>
              <a:rPr lang="ru-RU" sz="3400" dirty="0" smtClean="0"/>
              <a:t>ФЗ </a:t>
            </a:r>
            <a:r>
              <a:rPr lang="ru-RU" sz="3400" dirty="0"/>
              <a:t>«Об Образовании в </a:t>
            </a:r>
            <a:r>
              <a:rPr lang="ru-RU" sz="3400" dirty="0" smtClean="0"/>
              <a:t>РФ» </a:t>
            </a:r>
            <a:r>
              <a:rPr lang="ru-RU" sz="3400" dirty="0"/>
              <a:t>от 29.12.2012 N </a:t>
            </a:r>
            <a:r>
              <a:rPr lang="ru-RU" sz="3400" dirty="0" smtClean="0"/>
              <a:t>273-ФЗ, </a:t>
            </a:r>
            <a:r>
              <a:rPr lang="ru-RU" sz="3400" dirty="0"/>
              <a:t>который определяет, что государственная политика и правовое регулирование отношений в сфере образования основываются, в частности, на принципе свободного развития личности, воспитании взаимоуважения, ответственности и т.д. </a:t>
            </a:r>
            <a:endParaRPr lang="ru-RU" sz="3400" dirty="0" smtClean="0"/>
          </a:p>
          <a:p>
            <a:pPr marL="0" indent="0" algn="ctr">
              <a:buNone/>
            </a:pPr>
            <a:endParaRPr lang="ru-RU" dirty="0"/>
          </a:p>
        </p:txBody>
      </p:sp>
      <p:pic>
        <p:nvPicPr>
          <p:cNvPr id="5" name="Рисунок 4" descr="conservazione_sostitutiva_terzo_piano_blog_640x42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655840" y="1412776"/>
            <a:ext cx="4488160" cy="2945355"/>
          </a:xfrm>
          <a:prstGeom prst="rect">
            <a:avLst/>
          </a:prstGeom>
        </p:spPr>
      </p:pic>
      <p:sp>
        <p:nvSpPr>
          <p:cNvPr id="6" name="Объект 2"/>
          <p:cNvSpPr txBox="1">
            <a:spLocks/>
          </p:cNvSpPr>
          <p:nvPr/>
        </p:nvSpPr>
        <p:spPr>
          <a:xfrm>
            <a:off x="395536" y="5661248"/>
            <a:ext cx="8424936" cy="1298774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 2"/>
              <a:buNone/>
              <a:tabLst/>
              <a:defRPr/>
            </a:pP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Службы примирения работают на достижение этих результатов, но не ограничиваются ими.</a:t>
            </a: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304831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dirty="0" smtClean="0"/>
              <a:t>Нормативно-правовая база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marL="0" indent="0" algn="ctr">
              <a:buNone/>
            </a:pPr>
            <a:r>
              <a:rPr lang="ru-RU" dirty="0"/>
              <a:t>При создании службы примирения можно ориентироваться на ст. 27 п.2 </a:t>
            </a:r>
            <a:r>
              <a:rPr lang="ru-RU" dirty="0" smtClean="0"/>
              <a:t>ФЗ РФ N 273 </a:t>
            </a:r>
            <a:r>
              <a:rPr lang="ru-RU" dirty="0"/>
              <a:t>определяющую, что «образовательная организация может иметь в своей структуре различные структурные подразделения, обеспечивающие осуществление образовательной деятельности с учетом уровня, вида и направленности реализуемых образовательных программ, формы обучения и режима пребывания обучающихся (… методические и учебно-методические подразделения,… психологические и социально-педагогические службы, обеспечивающие социальную адаптацию и реабилитацию нуждающихся в ней обучающихся, и иные предусмотренные </a:t>
            </a:r>
            <a:r>
              <a:rPr lang="ru-RU" b="1" dirty="0"/>
              <a:t>локальными</a:t>
            </a:r>
            <a:r>
              <a:rPr lang="ru-RU" dirty="0"/>
              <a:t> нормативными актами образовательной организации структурные подразделения</a:t>
            </a:r>
            <a:r>
              <a:rPr lang="ru-RU" dirty="0" smtClean="0"/>
              <a:t>)»</a:t>
            </a:r>
            <a:endParaRPr lang="ru-RU" dirty="0"/>
          </a:p>
          <a:p>
            <a:pPr marL="0" indent="0" algn="ctr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047703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Нормативно-правовая база</a:t>
            </a:r>
            <a:r>
              <a:rPr lang="ru-RU" b="1" dirty="0" smtClean="0">
                <a:effectLst/>
              </a:rPr>
              <a:t>:  </a:t>
            </a:r>
            <a:br>
              <a:rPr lang="ru-RU" b="1" dirty="0" smtClean="0">
                <a:effectLst/>
              </a:rPr>
            </a:br>
            <a:r>
              <a:rPr lang="ru-RU" dirty="0" smtClean="0"/>
              <a:t>закон </a:t>
            </a:r>
            <a:r>
              <a:rPr lang="ru-RU" dirty="0"/>
              <a:t>N ФЗ-273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067944" y="1196752"/>
            <a:ext cx="4968552" cy="5328592"/>
          </a:xfrm>
        </p:spPr>
        <p:txBody>
          <a:bodyPr>
            <a:normAutofit fontScale="77500" lnSpcReduction="20000"/>
          </a:bodyPr>
          <a:lstStyle/>
          <a:p>
            <a:pPr marL="0" indent="0" algn="ctr">
              <a:buNone/>
            </a:pPr>
            <a:endParaRPr lang="ru-RU" dirty="0" smtClean="0"/>
          </a:p>
          <a:p>
            <a:pPr marL="0" indent="0" algn="just">
              <a:buNone/>
            </a:pPr>
            <a:r>
              <a:rPr lang="ru-RU" sz="3500" dirty="0"/>
              <a:t>в статье №45 «Защита прав обучающихся, родителей (законных представителей) несовершеннолетних обучающихся» </a:t>
            </a:r>
            <a:r>
              <a:rPr lang="ru-RU" sz="3500" dirty="0" smtClean="0"/>
              <a:t>указывается</a:t>
            </a:r>
            <a:r>
              <a:rPr lang="ru-RU" sz="3500" dirty="0"/>
              <a:t>, что в организации, осуществляющей образовательную деятельность, создается «Комиссия по урегулированию споров между участниками образовательных отношений».</a:t>
            </a:r>
          </a:p>
          <a:p>
            <a:pPr marL="0" indent="0" algn="ctr">
              <a:buNone/>
            </a:pPr>
            <a:endParaRPr lang="ru-RU" dirty="0"/>
          </a:p>
        </p:txBody>
      </p:sp>
      <p:pic>
        <p:nvPicPr>
          <p:cNvPr id="4" name="Рисунок 3" descr="clip_image001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1520" y="1916832"/>
            <a:ext cx="3866928" cy="2641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75170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Нормативно-правовая база</a:t>
            </a:r>
            <a:r>
              <a:rPr lang="ru-RU" b="1" dirty="0" smtClean="0">
                <a:effectLst/>
              </a:rPr>
              <a:t>:  </a:t>
            </a:r>
            <a:br>
              <a:rPr lang="ru-RU" b="1" dirty="0" smtClean="0">
                <a:effectLst/>
              </a:rPr>
            </a:br>
            <a:r>
              <a:rPr lang="ru-RU" dirty="0" smtClean="0"/>
              <a:t>закон </a:t>
            </a:r>
            <a:r>
              <a:rPr lang="ru-RU" dirty="0"/>
              <a:t>N ФЗ-273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 algn="ctr">
              <a:buNone/>
            </a:pPr>
            <a:r>
              <a:rPr lang="ru-RU" dirty="0" smtClean="0"/>
              <a:t>«</a:t>
            </a:r>
            <a:r>
              <a:rPr lang="ru-RU" dirty="0"/>
              <a:t>Школьная служба примирения» и «Комиссия по урегулированию споров между участниками образовательных отношений» должны быть разными структурными подразделениями образовательного учреждения. </a:t>
            </a:r>
            <a:endParaRPr lang="ru-RU" dirty="0" smtClean="0"/>
          </a:p>
          <a:p>
            <a:pPr marL="0" indent="0" algn="ctr">
              <a:buNone/>
            </a:pPr>
            <a:r>
              <a:rPr lang="ru-RU" dirty="0" smtClean="0"/>
              <a:t>По </a:t>
            </a:r>
            <a:r>
              <a:rPr lang="ru-RU" dirty="0"/>
              <a:t>некоторым типам конфликтов они могут взаимодействовать, сотрудничать и дополнять друг друга с учетом различия их целей, методов работы и зон компетенции, и это должно быть зафиксировано локальными актами образовательного учреждения.</a:t>
            </a:r>
          </a:p>
          <a:p>
            <a:pPr marL="0" indent="0" algn="ctr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085440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Нормативно-правовая база</a:t>
            </a:r>
            <a:r>
              <a:rPr lang="ru-RU" b="1" dirty="0" smtClean="0">
                <a:effectLst/>
              </a:rPr>
              <a:t>: </a:t>
            </a:r>
            <a:br>
              <a:rPr lang="ru-RU" b="1" dirty="0" smtClean="0">
                <a:effectLst/>
              </a:rPr>
            </a:br>
            <a:r>
              <a:rPr lang="ru-RU" b="1" dirty="0" smtClean="0">
                <a:effectLst/>
              </a:rPr>
              <a:t> </a:t>
            </a:r>
            <a:r>
              <a:rPr lang="ru-RU" dirty="0" smtClean="0"/>
              <a:t>закон </a:t>
            </a:r>
            <a:r>
              <a:rPr lang="ru-RU" dirty="0"/>
              <a:t>N ФЗ-273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-145923" y="1268760"/>
            <a:ext cx="9324528" cy="5589240"/>
          </a:xfrm>
        </p:spPr>
        <p:txBody>
          <a:bodyPr>
            <a:noAutofit/>
          </a:bodyPr>
          <a:lstStyle/>
          <a:p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Пункт 2 статьи 45 закона N ФЗ-273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определяет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цель </a:t>
            </a:r>
            <a: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Комиссии по урегулированию споров между участниками образовательных отношений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 «урегулирование разногласий между участниками образовательных отношений по вопросам реализации права на образование, в том числе в случаях возникновения конфликта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интересов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педагогического работника, применения локальных нормативных актов, обжалования решений о применении к обучающимся дисциплинарного взыскания».</a:t>
            </a:r>
          </a:p>
          <a:p>
            <a: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Школьная служба примирения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обычно работает с другими видами конфликтов: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решает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споры и конфликты между обучающимися, между обучающимися и педагогами, педагогами и родителями, а также работает с правонарушителем и жертвой по криминальным ситуациям (кражи, драки, порча имущества и т.п., в том числе по делам, передаваемым на рассмотрение в </a:t>
            </a:r>
            <a:r>
              <a:rPr lang="ru-RU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КДНиЗП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 Кроме того, она может работать с ситуациями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травли (</a:t>
            </a:r>
            <a:r>
              <a:rPr lang="ru-RU" sz="2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буллинга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кибербуллинга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),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групповых конфликтов обучающихся, межэтнических конфликтов и т.д.</a:t>
            </a:r>
          </a:p>
          <a:p>
            <a:pPr marL="0" indent="0" algn="ctr">
              <a:buNone/>
            </a:pPr>
            <a:endParaRPr lang="ru-RU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448714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Нормативно-правовая база</a:t>
            </a:r>
            <a:r>
              <a:rPr lang="ru-RU" b="1" dirty="0" smtClean="0">
                <a:effectLst/>
              </a:rPr>
              <a:t>:  </a:t>
            </a:r>
            <a:br>
              <a:rPr lang="ru-RU" b="1" dirty="0" smtClean="0">
                <a:effectLst/>
              </a:rPr>
            </a:br>
            <a:r>
              <a:rPr lang="ru-RU" dirty="0" smtClean="0"/>
              <a:t>закон </a:t>
            </a:r>
            <a:r>
              <a:rPr lang="ru-RU" dirty="0"/>
              <a:t>N ФЗ-273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-180528" y="1412776"/>
            <a:ext cx="9433048" cy="5043190"/>
          </a:xfrm>
        </p:spPr>
        <p:txBody>
          <a:bodyPr>
            <a:noAutofit/>
          </a:bodyPr>
          <a:lstStyle/>
          <a:p>
            <a:r>
              <a:rPr lang="ru-RU" sz="2400" dirty="0"/>
              <a:t>Пункт 4 статьи 45 </a:t>
            </a:r>
            <a:r>
              <a:rPr lang="ru-RU" sz="2400" dirty="0" smtClean="0"/>
              <a:t>определяет</a:t>
            </a:r>
            <a:r>
              <a:rPr lang="ru-RU" sz="2400" dirty="0"/>
              <a:t>, что решение Комиссии по урегулированию споров между участниками образовательных отношений «является обязательным для всех участников образовательных отношений в организации, осуществляющей образовательную деятельность, и подлежит исполнению в сроки, предусмотренные указанным решением».</a:t>
            </a:r>
          </a:p>
          <a:p>
            <a:r>
              <a:rPr lang="ru-RU" sz="2400" dirty="0"/>
              <a:t>В школьных службах примирения используется восстановительная медиация (и другие восстановительные </a:t>
            </a:r>
            <a:r>
              <a:rPr lang="ru-RU" sz="2400" dirty="0" smtClean="0"/>
              <a:t>практики), </a:t>
            </a:r>
            <a:r>
              <a:rPr lang="ru-RU" sz="2400" dirty="0"/>
              <a:t>основным принципом которой является выработка решения самими сторонами конфликта (а не специалистами из службы примирения). Данный принцип ответственности зафиксирован в частности в «Стандартах </a:t>
            </a:r>
            <a:r>
              <a:rPr lang="ru-RU" sz="2400" dirty="0" smtClean="0"/>
              <a:t>восстановительной </a:t>
            </a:r>
            <a:r>
              <a:rPr lang="ru-RU" sz="2400" dirty="0"/>
              <a:t>медиации» и других относящихся к медиации стандартах</a:t>
            </a:r>
            <a:r>
              <a:rPr lang="ru-RU" sz="2400" dirty="0" smtClean="0"/>
              <a:t>.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147297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523528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Нормативно-правовая база</a:t>
            </a:r>
            <a:r>
              <a:rPr lang="ru-RU" b="1" dirty="0" smtClean="0">
                <a:effectLst/>
              </a:rPr>
              <a:t>:  </a:t>
            </a:r>
            <a:br>
              <a:rPr lang="ru-RU" b="1" dirty="0" smtClean="0">
                <a:effectLst/>
              </a:rPr>
            </a:br>
            <a:r>
              <a:rPr lang="ru-RU" dirty="0" smtClean="0"/>
              <a:t>закон </a:t>
            </a:r>
            <a:r>
              <a:rPr lang="ru-RU" dirty="0"/>
              <a:t>N ФЗ-273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1196752"/>
            <a:ext cx="9144000" cy="5661248"/>
          </a:xfrm>
        </p:spPr>
        <p:txBody>
          <a:bodyPr>
            <a:normAutofit fontScale="40000" lnSpcReduction="20000"/>
          </a:bodyPr>
          <a:lstStyle/>
          <a:p>
            <a:r>
              <a:rPr lang="ru-RU" sz="4800" dirty="0"/>
              <a:t>В законе </a:t>
            </a:r>
            <a:r>
              <a:rPr lang="ru-RU" sz="4800" dirty="0" smtClean="0"/>
              <a:t>остается </a:t>
            </a:r>
            <a:r>
              <a:rPr lang="ru-RU" sz="4800" dirty="0"/>
              <a:t>не </a:t>
            </a:r>
            <a:r>
              <a:rPr lang="ru-RU" sz="4800" dirty="0" smtClean="0"/>
              <a:t>уточненным вопрос </a:t>
            </a:r>
            <a:r>
              <a:rPr lang="ru-RU" sz="4800" dirty="0"/>
              <a:t>о соблюдении </a:t>
            </a:r>
            <a:r>
              <a:rPr lang="ru-RU" sz="4800" b="1" dirty="0"/>
              <a:t>конфиденциальности и добровольности </a:t>
            </a:r>
            <a:r>
              <a:rPr lang="ru-RU" sz="4800" dirty="0"/>
              <a:t>в деятельности </a:t>
            </a:r>
            <a:r>
              <a:rPr lang="ru-RU" sz="4800" b="1" i="1" u="sng" dirty="0"/>
              <a:t>«Комиссии по урегулированию споров между участниками образовательных отношений»</a:t>
            </a:r>
            <a:r>
              <a:rPr lang="ru-RU" sz="4800" dirty="0"/>
              <a:t>, которые также являются базовыми принципами в медиации. </a:t>
            </a:r>
            <a:r>
              <a:rPr lang="ru-RU" sz="4800" dirty="0" smtClean="0"/>
              <a:t>Четко обозначенных принципов деятельности «Комиссии</a:t>
            </a:r>
            <a:r>
              <a:rPr lang="ru-RU" sz="4800" dirty="0"/>
              <a:t>» </a:t>
            </a:r>
            <a:r>
              <a:rPr lang="ru-RU" sz="4800" dirty="0" smtClean="0"/>
              <a:t> пока нет. Возможно, что  </a:t>
            </a:r>
            <a:r>
              <a:rPr lang="ru-RU" sz="4800" dirty="0"/>
              <a:t>«Комиссии» обяжут проводить расследование обстоятельств дела и доказательство вины. Поэтому в случае проведения медиации в «Комиссиях», есть риск нарушения данных принципов, если этот вопрос не будет урегулирован на уровне локальных актов образовательного </a:t>
            </a:r>
            <a:r>
              <a:rPr lang="ru-RU" sz="4800" dirty="0" smtClean="0"/>
              <a:t>учреждения.</a:t>
            </a:r>
            <a:endParaRPr lang="ru-RU" sz="4800" dirty="0"/>
          </a:p>
          <a:p>
            <a:r>
              <a:rPr lang="ru-RU" sz="4800" dirty="0"/>
              <a:t>В </a:t>
            </a:r>
            <a:r>
              <a:rPr lang="ru-RU" sz="4800" b="1" i="1" u="sng" dirty="0"/>
              <a:t>Школьных службах примирения</a:t>
            </a:r>
            <a:r>
              <a:rPr lang="ru-RU" sz="4800" dirty="0"/>
              <a:t> принципы конфиденциальности и добровольности являются обязательными, и регулируется </a:t>
            </a:r>
            <a:r>
              <a:rPr lang="ru-RU" sz="4800" dirty="0" smtClean="0"/>
              <a:t>«</a:t>
            </a:r>
            <a:r>
              <a:rPr lang="ru-RU" sz="4800" dirty="0"/>
              <a:t>Положением о школьной службе примирения», издаваемого как локальный акт образовательного </a:t>
            </a:r>
            <a:r>
              <a:rPr lang="ru-RU" sz="4800" dirty="0" smtClean="0"/>
              <a:t>учреждения. </a:t>
            </a:r>
            <a:r>
              <a:rPr lang="ru-RU" sz="4800" dirty="0"/>
              <a:t>Служба примирения может провести медиацию только при условии, что обидчик признает свою вину или как минимум свое участие в ситуации, и не занимается расследованием и доказательством степени виновности.</a:t>
            </a:r>
          </a:p>
          <a:p>
            <a:pPr marL="0" indent="0" algn="ctr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874009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dirty="0" smtClean="0"/>
              <a:t>Нормативно-правовая база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4800" y="1268760"/>
            <a:ext cx="8686800" cy="5184576"/>
          </a:xfrm>
        </p:spPr>
        <p:txBody>
          <a:bodyPr>
            <a:normAutofit fontScale="77500" lnSpcReduction="20000"/>
          </a:bodyPr>
          <a:lstStyle/>
          <a:p>
            <a:r>
              <a:rPr lang="ru-RU" dirty="0"/>
              <a:t>Концепция долгосрочного социально-экономического развития Российской Федерации на период до 2020 </a:t>
            </a:r>
            <a:r>
              <a:rPr lang="ru-RU" dirty="0" smtClean="0"/>
              <a:t>года (</a:t>
            </a:r>
            <a:r>
              <a:rPr lang="ru-RU" dirty="0" smtClean="0"/>
              <a:t>утверждена </a:t>
            </a:r>
            <a:r>
              <a:rPr lang="ru-RU" dirty="0"/>
              <a:t>распоряжением Правительства РФ от 17 ноября 2008 г. N 1662-р (действующая редакция от 08.08.2009 N 1121-р) </a:t>
            </a:r>
            <a:endParaRPr lang="ru-RU" dirty="0" smtClean="0"/>
          </a:p>
          <a:p>
            <a:pPr marL="0" indent="0" algn="ctr">
              <a:buNone/>
            </a:pPr>
            <a:r>
              <a:rPr lang="ru-RU" dirty="0" smtClean="0"/>
              <a:t>Приоритетным </a:t>
            </a:r>
            <a:r>
              <a:rPr lang="ru-RU" dirty="0"/>
              <a:t>направлением развития социальных институтов и социальной политики государства является</a:t>
            </a:r>
          </a:p>
          <a:p>
            <a:pPr marL="0" indent="0" algn="ctr">
              <a:buNone/>
            </a:pPr>
            <a:r>
              <a:rPr lang="ru-RU" i="1" dirty="0"/>
              <a:t>«формирование и развитие механизмов восстановительного правосудия, (…) реабилитационное насыщение приговоров судов, в части реализации принудительных мер воспитательного воздействия, реализация технологий восстановительного правосудия и </a:t>
            </a:r>
            <a:r>
              <a:rPr lang="ru-RU" i="1" u="sng" dirty="0"/>
              <a:t>проведения примирительных процедур</a:t>
            </a:r>
            <a:r>
              <a:rPr lang="ru-RU" i="1" dirty="0"/>
              <a:t>».</a:t>
            </a:r>
            <a:endParaRPr lang="ru-RU" dirty="0"/>
          </a:p>
          <a:p>
            <a:pPr marL="0" indent="0" algn="ctr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2621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>
                <a:hlinkClick r:id="rId2" action="ppaction://hlinkfile"/>
              </a:rPr>
              <a:t>Видеоролик 1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1531642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b="1" dirty="0" smtClean="0">
                <a:effectLst/>
              </a:rPr>
              <a:t>Юридические аспекты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4800" y="1268760"/>
            <a:ext cx="8686800" cy="5589240"/>
          </a:xfrm>
        </p:spPr>
        <p:txBody>
          <a:bodyPr>
            <a:normAutofit fontScale="85000" lnSpcReduction="10000"/>
          </a:bodyPr>
          <a:lstStyle/>
          <a:p>
            <a:pPr marL="0" indent="0" algn="ctr">
              <a:buNone/>
            </a:pPr>
            <a:r>
              <a:rPr lang="ru-RU" sz="3500" dirty="0"/>
              <a:t>на основании Федерального Закона N </a:t>
            </a:r>
            <a:r>
              <a:rPr lang="ru-RU" sz="3500" dirty="0" smtClean="0"/>
              <a:t>120 </a:t>
            </a:r>
            <a:r>
              <a:rPr lang="ru-RU" sz="3500" b="1" dirty="0"/>
              <a:t>"Об основах системы профилактики безнадзорности и правонарушений несовершеннолетних" </a:t>
            </a:r>
            <a:endParaRPr lang="ru-RU" sz="3500" b="1" dirty="0" smtClean="0"/>
          </a:p>
          <a:p>
            <a:pPr marL="0" indent="0" algn="ctr">
              <a:buNone/>
            </a:pPr>
            <a:r>
              <a:rPr lang="ru-RU" sz="3500" dirty="0" smtClean="0"/>
              <a:t>с </a:t>
            </a:r>
            <a:r>
              <a:rPr lang="ru-RU" sz="3500" dirty="0"/>
              <a:t>подростками, совершившими общественно-опасные деяния, должна проводиться индивидуальная профилактическая работа. </a:t>
            </a:r>
            <a:endParaRPr lang="ru-RU" sz="3500" dirty="0" smtClean="0"/>
          </a:p>
          <a:p>
            <a:pPr marL="0" indent="0" algn="ctr">
              <a:buNone/>
            </a:pPr>
            <a:r>
              <a:rPr lang="ru-RU" sz="3500" dirty="0" smtClean="0"/>
              <a:t>В </a:t>
            </a:r>
            <a:r>
              <a:rPr lang="ru-RU" sz="3500" dirty="0"/>
              <a:t>эту работу может входить участие несовершеннолетнего в восстановительной медиации или в других восстановительных программах (круги сообщества, семейные конференции).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85738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b="1" dirty="0" smtClean="0">
                <a:effectLst/>
              </a:rPr>
              <a:t>Юридические аспекты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4800" y="1268760"/>
            <a:ext cx="8686800" cy="5589240"/>
          </a:xfrm>
        </p:spPr>
        <p:txBody>
          <a:bodyPr>
            <a:normAutofit fontScale="85000" lnSpcReduction="10000"/>
          </a:bodyPr>
          <a:lstStyle/>
          <a:p>
            <a:pPr marL="0" indent="0" algn="ctr">
              <a:buNone/>
            </a:pPr>
            <a:r>
              <a:rPr lang="ru-RU" sz="3500" dirty="0"/>
              <a:t>на основании Федерального Закона N </a:t>
            </a:r>
            <a:r>
              <a:rPr lang="ru-RU" sz="3500" dirty="0" smtClean="0"/>
              <a:t>120 </a:t>
            </a:r>
            <a:r>
              <a:rPr lang="ru-RU" sz="3500" b="1" dirty="0"/>
              <a:t>"Об основах системы профилактики безнадзорности и правонарушений несовершеннолетних" </a:t>
            </a:r>
            <a:endParaRPr lang="ru-RU" sz="3500" b="1" dirty="0" smtClean="0"/>
          </a:p>
          <a:p>
            <a:pPr marL="0" indent="0" algn="ctr">
              <a:buNone/>
            </a:pPr>
            <a:r>
              <a:rPr lang="ru-RU" sz="3500" dirty="0" smtClean="0"/>
              <a:t>с </a:t>
            </a:r>
            <a:r>
              <a:rPr lang="ru-RU" sz="3500" dirty="0"/>
              <a:t>подростками, совершившими общественно-опасные деяния, должна проводиться индивидуальная профилактическая работа. </a:t>
            </a:r>
            <a:endParaRPr lang="ru-RU" sz="3500" dirty="0" smtClean="0"/>
          </a:p>
          <a:p>
            <a:pPr marL="0" indent="0" algn="ctr">
              <a:buNone/>
            </a:pPr>
            <a:r>
              <a:rPr lang="ru-RU" sz="3500" dirty="0" smtClean="0"/>
              <a:t>В </a:t>
            </a:r>
            <a:r>
              <a:rPr lang="ru-RU" sz="3500" dirty="0"/>
              <a:t>эту работу может входить участие несовершеннолетнего в восстановительной медиации или в других восстановительных программах (круги сообщества, семейные конференции).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14247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Служба школьной медиации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052736"/>
            <a:ext cx="5004048" cy="5904656"/>
          </a:xfrm>
        </p:spPr>
        <p:txBody>
          <a:bodyPr>
            <a:normAutofit fontScale="92500" lnSpcReduction="10000"/>
          </a:bodyPr>
          <a:lstStyle/>
          <a:p>
            <a:pPr algn="just">
              <a:buNone/>
            </a:pPr>
            <a:r>
              <a:rPr lang="ru-RU" dirty="0" smtClean="0"/>
              <a:t>   эта служба, созданная в образовательной организации и состоящая из работников образовательной организации, учащихся и их родителей, прошедших необходимую подготовку и обучение основам метода школьной медиации и медиативного подхода.</a:t>
            </a:r>
          </a:p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76056" y="2395666"/>
            <a:ext cx="4067944" cy="27255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188640"/>
            <a:ext cx="8686800" cy="838200"/>
          </a:xfrm>
        </p:spPr>
        <p:txBody>
          <a:bodyPr>
            <a:normAutofit/>
          </a:bodyPr>
          <a:lstStyle/>
          <a:p>
            <a:pPr algn="ctr"/>
            <a:r>
              <a:rPr lang="ru-RU" b="1" dirty="0" smtClean="0">
                <a:effectLst/>
              </a:rPr>
              <a:t>ФГОС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011745"/>
            <a:ext cx="8686800" cy="3387006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dirty="0"/>
              <a:t>Если рассматривать деятельность службы примирения как элемент образовательного процесса, то служба может способствовать выполнению Федерального государственного образовательного </a:t>
            </a:r>
            <a:r>
              <a:rPr lang="ru-RU" dirty="0" smtClean="0"/>
              <a:t>стандарта НОО, ООО, СОО</a:t>
            </a:r>
            <a:endParaRPr lang="ru-RU" dirty="0"/>
          </a:p>
        </p:txBody>
      </p:sp>
      <p:pic>
        <p:nvPicPr>
          <p:cNvPr id="1026" name="Picture 2" descr="E:\ИРО\медиация\картинки\clip_image00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2" y="4005064"/>
            <a:ext cx="3505002" cy="26273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586231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457200"/>
            <a:ext cx="9252520" cy="838200"/>
          </a:xfrm>
        </p:spPr>
        <p:txBody>
          <a:bodyPr>
            <a:noAutofit/>
          </a:bodyPr>
          <a:lstStyle/>
          <a:p>
            <a:r>
              <a:rPr lang="ru-RU" sz="3000" dirty="0"/>
              <a:t>Требования к результатам освоения основной образовательной программы </a:t>
            </a:r>
            <a:r>
              <a:rPr lang="ru-RU" sz="3000" dirty="0" smtClean="0"/>
              <a:t>НОО (личностные результаты)</a:t>
            </a:r>
            <a:endParaRPr lang="ru-RU" sz="30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1554162"/>
            <a:ext cx="8991600" cy="5115198"/>
          </a:xfrm>
        </p:spPr>
        <p:txBody>
          <a:bodyPr>
            <a:normAutofit fontScale="92500" lnSpcReduction="20000"/>
          </a:bodyPr>
          <a:lstStyle/>
          <a:p>
            <a:r>
              <a:rPr lang="ru-RU" dirty="0"/>
              <a:t> формирование уважительного отношения к иному мнению, истории и культуре других народов;</a:t>
            </a:r>
            <a:endParaRPr lang="ru-RU" dirty="0" smtClean="0"/>
          </a:p>
          <a:p>
            <a:r>
              <a:rPr lang="ru-RU" dirty="0" smtClean="0"/>
              <a:t>развитие </a:t>
            </a:r>
            <a:r>
              <a:rPr lang="ru-RU" dirty="0"/>
              <a:t>самостоятельности и личной ответственности за свои поступки, в том числе в информационной деятельности, на основе представлений о нравственных нормах, социальной справедливости и свободе</a:t>
            </a:r>
            <a:r>
              <a:rPr lang="ru-RU" dirty="0" smtClean="0"/>
              <a:t>;</a:t>
            </a:r>
          </a:p>
          <a:p>
            <a:r>
              <a:rPr lang="ru-RU" dirty="0"/>
              <a:t>развитие навыков сотрудничества со взрослыми и сверстниками в разных социальных ситуациях, умения не создавать конфликтов и находить выходы из спорных ситуаций;</a:t>
            </a:r>
          </a:p>
        </p:txBody>
      </p:sp>
    </p:spTree>
    <p:extLst>
      <p:ext uri="{BB962C8B-B14F-4D97-AF65-F5344CB8AC3E}">
        <p14:creationId xmlns:p14="http://schemas.microsoft.com/office/powerpoint/2010/main" val="3603624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0"/>
            <a:ext cx="8686800" cy="838200"/>
          </a:xfrm>
        </p:spPr>
        <p:txBody>
          <a:bodyPr>
            <a:normAutofit/>
          </a:bodyPr>
          <a:lstStyle/>
          <a:p>
            <a:pPr algn="ctr"/>
            <a:r>
              <a:rPr lang="ru-RU" b="1" dirty="0" smtClean="0">
                <a:effectLst/>
              </a:rPr>
              <a:t>ФГОС ООО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692696"/>
            <a:ext cx="8686800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800" dirty="0" smtClean="0"/>
              <a:t>ФГОС</a:t>
            </a:r>
            <a:r>
              <a:rPr lang="ru-RU" sz="2800" dirty="0"/>
              <a:t> ориентирован на «становление личностных характеристик выпускника («портрет выпускника основной школы»):</a:t>
            </a:r>
          </a:p>
          <a:p>
            <a:pPr marL="0" indent="0" algn="ctr">
              <a:buNone/>
            </a:pPr>
            <a:r>
              <a:rPr lang="ru-RU" sz="2800" i="1" dirty="0" smtClean="0"/>
              <a:t>«(…) </a:t>
            </a:r>
            <a:r>
              <a:rPr lang="ru-RU" sz="2800" i="1" dirty="0"/>
              <a:t>как уважающего других людей, умеющего вести конструктивный диалог, достигать взаимопонимания, сотрудничать для достижения общих результатов».</a:t>
            </a:r>
            <a:endParaRPr lang="ru-RU" sz="2800" dirty="0"/>
          </a:p>
          <a:p>
            <a:pPr marL="0" indent="0" algn="ctr">
              <a:buNone/>
            </a:pPr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55776" y="4005064"/>
            <a:ext cx="3744416" cy="2808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33508407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0"/>
            <a:ext cx="8686800" cy="838200"/>
          </a:xfrm>
        </p:spPr>
        <p:txBody>
          <a:bodyPr>
            <a:normAutofit/>
          </a:bodyPr>
          <a:lstStyle/>
          <a:p>
            <a:pPr algn="ctr"/>
            <a:r>
              <a:rPr lang="ru-RU" b="1" dirty="0" smtClean="0">
                <a:effectLst/>
              </a:rPr>
              <a:t>ФГОС ООО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836712"/>
            <a:ext cx="8964488" cy="6021288"/>
          </a:xfrm>
        </p:spPr>
        <p:txBody>
          <a:bodyPr>
            <a:normAutofit fontScale="62500" lnSpcReduction="20000"/>
          </a:bodyPr>
          <a:lstStyle/>
          <a:p>
            <a:pPr marL="0" indent="0" algn="ctr">
              <a:buNone/>
            </a:pPr>
            <a:r>
              <a:rPr lang="ru-RU" dirty="0" smtClean="0"/>
              <a:t>Личностные </a:t>
            </a:r>
            <a:r>
              <a:rPr lang="ru-RU" dirty="0"/>
              <a:t>результаты освоения основной образовательной программы </a:t>
            </a:r>
            <a:r>
              <a:rPr lang="ru-RU" dirty="0" smtClean="0"/>
              <a:t>ООО должны </a:t>
            </a:r>
            <a:r>
              <a:rPr lang="ru-RU" dirty="0"/>
              <a:t>отражать (…):</a:t>
            </a:r>
          </a:p>
          <a:p>
            <a:pPr marL="0" indent="0">
              <a:buNone/>
            </a:pPr>
            <a:r>
              <a:rPr lang="ru-RU" i="1" dirty="0"/>
              <a:t>«4) формирование осознанного, уважительного и доброжелательного отношения к другому человеку, его мнению, мировоззрению, культуре, языку, вере, гражданской позиции (…); готовности и способности вести диалог с другими людьми и достигать в </a:t>
            </a:r>
            <a:r>
              <a:rPr lang="ru-RU" i="1" dirty="0" smtClean="0"/>
              <a:t>нём </a:t>
            </a:r>
            <a:r>
              <a:rPr lang="ru-RU" i="1" dirty="0"/>
              <a:t>взаимопонимания;</a:t>
            </a:r>
            <a:endParaRPr lang="ru-RU" dirty="0"/>
          </a:p>
          <a:p>
            <a:pPr marL="0" indent="0">
              <a:buNone/>
            </a:pPr>
            <a:r>
              <a:rPr lang="ru-RU" i="1" dirty="0"/>
              <a:t>5) освоение социальных норм, правил поведения, ролей и форм социальной жизни в группах и сообществах, включая взрослые и социальные сообщества; участие в школьном самоуправлении и общественной жизни в пределах возрастных компетенций с </a:t>
            </a:r>
            <a:r>
              <a:rPr lang="ru-RU" i="1" dirty="0" smtClean="0"/>
              <a:t>учётом </a:t>
            </a:r>
            <a:r>
              <a:rPr lang="ru-RU" i="1" dirty="0"/>
              <a:t>региональных, этнокультурных, социальных и экономических особенностей;</a:t>
            </a:r>
            <a:endParaRPr lang="ru-RU" dirty="0"/>
          </a:p>
          <a:p>
            <a:pPr marL="0" indent="0">
              <a:buNone/>
            </a:pPr>
            <a:r>
              <a:rPr lang="ru-RU" i="1" dirty="0"/>
              <a:t>6) развитие морального сознания и компетентности в решении моральных проблем на основе личностного выбора, формирование нравственных чувств и нравственного поведения, осознанного и ответственного отношения к собственным поступкам;</a:t>
            </a:r>
            <a:endParaRPr lang="ru-RU" dirty="0"/>
          </a:p>
          <a:p>
            <a:pPr marL="0" indent="0">
              <a:buNone/>
            </a:pPr>
            <a:r>
              <a:rPr lang="ru-RU" i="1" dirty="0"/>
              <a:t>7) формирование коммуникативной компетентности в общении и сотрудничестве со сверстниками, детьми старшего и младшего возраста, взрослыми в процессе образовательной, общественно полезной, учебно-исследовательской, творческой и других видов деятельности</a:t>
            </a:r>
            <a:r>
              <a:rPr lang="ru-RU" i="1" dirty="0" smtClean="0"/>
              <a:t>».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20741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523528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ФГОС СОО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1124744"/>
            <a:ext cx="8991600" cy="5472608"/>
          </a:xfrm>
        </p:spPr>
        <p:txBody>
          <a:bodyPr>
            <a:normAutofit fontScale="92500" lnSpcReduction="20000"/>
          </a:bodyPr>
          <a:lstStyle/>
          <a:p>
            <a:r>
              <a:rPr lang="ru-RU" dirty="0">
                <a:solidFill>
                  <a:srgbClr val="383E44"/>
                </a:solidFill>
                <a:latin typeface="Arial"/>
              </a:rPr>
              <a:t>6) толерантное сознание и поведение в поликультурном мире, готовность и способность вести диалог с другими людьми, достигать в нём взаимопонимания, находить общие цели и сотрудничать для их достижения</a:t>
            </a:r>
            <a:r>
              <a:rPr lang="ru-RU" dirty="0" smtClean="0">
                <a:solidFill>
                  <a:srgbClr val="383E44"/>
                </a:solidFill>
                <a:latin typeface="Arial"/>
              </a:rPr>
              <a:t>;</a:t>
            </a:r>
          </a:p>
          <a:p>
            <a:r>
              <a:rPr lang="ru-RU" dirty="0">
                <a:solidFill>
                  <a:srgbClr val="383E44"/>
                </a:solidFill>
                <a:latin typeface="Arial"/>
              </a:rPr>
              <a:t>7) навыки сотрудничества со сверстниками, детьми младшего возраста, взрослыми в образовательной, общественно полезной, учебно-исследовательской, проектной и других видах деятельности</a:t>
            </a:r>
            <a:r>
              <a:rPr lang="ru-RU" dirty="0" smtClean="0">
                <a:solidFill>
                  <a:srgbClr val="383E44"/>
                </a:solidFill>
                <a:latin typeface="Arial"/>
              </a:rPr>
              <a:t>;</a:t>
            </a:r>
          </a:p>
          <a:p>
            <a:r>
              <a:rPr lang="ru-RU" dirty="0">
                <a:solidFill>
                  <a:srgbClr val="383E44"/>
                </a:solidFill>
                <a:latin typeface="Arial"/>
              </a:rPr>
              <a:t>8) нравственное сознание и поведение на основе усвоения общечеловеческих ценностей;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87314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404664"/>
            <a:ext cx="8686800" cy="2738934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ru-RU" dirty="0" smtClean="0"/>
          </a:p>
          <a:p>
            <a:pPr marL="0" indent="0" algn="ctr">
              <a:buNone/>
            </a:pPr>
            <a:r>
              <a:rPr lang="ru-RU" dirty="0"/>
              <a:t>служба </a:t>
            </a:r>
            <a:r>
              <a:rPr lang="ru-RU"/>
              <a:t>примирения </a:t>
            </a:r>
            <a:r>
              <a:rPr lang="ru-RU" smtClean="0"/>
              <a:t>должна </a:t>
            </a:r>
            <a:r>
              <a:rPr lang="ru-RU" dirty="0"/>
              <a:t>быть оформлена на основе локальных нормативных актов образовательной </a:t>
            </a:r>
            <a:r>
              <a:rPr lang="ru-RU" dirty="0" smtClean="0"/>
              <a:t>организации</a:t>
            </a:r>
            <a:endParaRPr lang="ru-RU" dirty="0"/>
          </a:p>
          <a:p>
            <a:pPr marL="0" indent="0" algn="ctr">
              <a:buNone/>
            </a:pPr>
            <a:endParaRPr lang="ru-RU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55776" y="3591018"/>
            <a:ext cx="4104456" cy="30783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1500043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1131094"/>
            <a:ext cx="7886700" cy="490334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700" b="1" dirty="0">
                <a:solidFill>
                  <a:srgbClr val="0070C0"/>
                </a:solidFill>
              </a:rPr>
              <a:t>Способы разрешения конфликта</a:t>
            </a:r>
            <a:endParaRPr lang="ru-RU" sz="2700" dirty="0">
              <a:solidFill>
                <a:srgbClr val="0070C0"/>
              </a:solidFill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/>
          </p:nvPr>
        </p:nvGraphicFramePr>
        <p:xfrm>
          <a:off x="150223" y="1845448"/>
          <a:ext cx="8686802" cy="4140960"/>
        </p:xfrm>
        <a:graphic>
          <a:graphicData uri="http://schemas.openxmlformats.org/drawingml/2006/table">
            <a:tbl>
              <a:tblPr firstRow="1" bandRow="1"/>
              <a:tblGrid>
                <a:gridCol w="2413376">
                  <a:extLst>
                    <a:ext uri="{9D8B030D-6E8A-4147-A177-3AD203B41FA5}">
                      <a16:colId xmlns:a16="http://schemas.microsoft.com/office/drawing/2014/main" val="3674422305"/>
                    </a:ext>
                  </a:extLst>
                </a:gridCol>
                <a:gridCol w="1218832">
                  <a:extLst>
                    <a:ext uri="{9D8B030D-6E8A-4147-A177-3AD203B41FA5}">
                      <a16:colId xmlns:a16="http://schemas.microsoft.com/office/drawing/2014/main" val="903498717"/>
                    </a:ext>
                  </a:extLst>
                </a:gridCol>
                <a:gridCol w="1901801">
                  <a:extLst>
                    <a:ext uri="{9D8B030D-6E8A-4147-A177-3AD203B41FA5}">
                      <a16:colId xmlns:a16="http://schemas.microsoft.com/office/drawing/2014/main" val="1871710624"/>
                    </a:ext>
                  </a:extLst>
                </a:gridCol>
                <a:gridCol w="3152793">
                  <a:extLst>
                    <a:ext uri="{9D8B030D-6E8A-4147-A177-3AD203B41FA5}">
                      <a16:colId xmlns:a16="http://schemas.microsoft.com/office/drawing/2014/main" val="693785044"/>
                    </a:ext>
                  </a:extLst>
                </a:gridCol>
              </a:tblGrid>
              <a:tr h="34065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4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E0E3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Сила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E0E3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Закон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E0E3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Медиация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E0E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93482643"/>
                  </a:ext>
                </a:extLst>
              </a:tr>
              <a:tr h="395448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1. Участники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3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03507769"/>
                  </a:ext>
                </a:extLst>
              </a:tr>
              <a:tr h="340651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2. Кто выигрывает?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F9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87081592"/>
                  </a:ext>
                </a:extLst>
              </a:tr>
              <a:tr h="604751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3. Кто принимает решение?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3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7214339"/>
                  </a:ext>
                </a:extLst>
              </a:tr>
              <a:tr h="604751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4. Кто исполняет решение?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F9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99457707"/>
                  </a:ext>
                </a:extLst>
              </a:tr>
              <a:tr h="1014984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5. Кто отвечает за исполнение </a:t>
                      </a:r>
                      <a:r>
                        <a:rPr lang="ru-RU" sz="1400" b="1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решения, кто контролирует</a:t>
                      </a:r>
                      <a:r>
                        <a:rPr lang="ru-RU" sz="1400" b="1" baseline="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исполнение решения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3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79739243"/>
                  </a:ext>
                </a:extLst>
              </a:tr>
              <a:tr h="778383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6. Исполнение </a:t>
                      </a:r>
                      <a:r>
                        <a:rPr lang="ru-RU" sz="1400" b="1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решения (на сколько процентов может быть выполнено)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F9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5111961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7022482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79512" y="260648"/>
            <a:ext cx="8643998" cy="42657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i="1" dirty="0" smtClean="0">
                <a:solidFill>
                  <a:srgbClr val="FF0000"/>
                </a:solidFill>
              </a:rPr>
              <a:t>Типичные способы реагирования на конфликты в школе.</a:t>
            </a:r>
          </a:p>
          <a:p>
            <a:pPr algn="ctr"/>
            <a:endParaRPr lang="ru-RU" sz="3600" b="1" i="1" dirty="0" smtClean="0">
              <a:solidFill>
                <a:srgbClr val="FF0000"/>
              </a:solidFill>
            </a:endParaRPr>
          </a:p>
          <a:p>
            <a:r>
              <a:rPr lang="ru-RU" sz="2400" b="1" i="1" dirty="0" smtClean="0"/>
              <a:t>*  Административно – карательный. </a:t>
            </a:r>
          </a:p>
          <a:p>
            <a:r>
              <a:rPr lang="ru-RU" sz="2400" b="1" i="1" dirty="0" smtClean="0"/>
              <a:t>*  Направление к психологу или социальному  педагогу.</a:t>
            </a:r>
          </a:p>
          <a:p>
            <a:r>
              <a:rPr lang="ru-RU" sz="2400" b="1" i="1" dirty="0"/>
              <a:t>* </a:t>
            </a:r>
            <a:r>
              <a:rPr lang="ru-RU" sz="2400" b="1" i="1" dirty="0" smtClean="0"/>
              <a:t> Замалчивание </a:t>
            </a:r>
            <a:r>
              <a:rPr lang="ru-RU" sz="2400" b="1" i="1" dirty="0"/>
              <a:t>( полное не реагирование на ситуацию в        </a:t>
            </a:r>
          </a:p>
          <a:p>
            <a:r>
              <a:rPr lang="ru-RU" sz="2400" b="1" i="1" dirty="0"/>
              <a:t>                                 надежде, что все решиться само по себе)</a:t>
            </a:r>
          </a:p>
          <a:p>
            <a:pPr>
              <a:lnSpc>
                <a:spcPct val="80000"/>
              </a:lnSpc>
            </a:pPr>
            <a:endParaRPr lang="ru-RU" sz="2400" dirty="0">
              <a:solidFill>
                <a:srgbClr val="FFFF00"/>
              </a:solidFill>
            </a:endParaRPr>
          </a:p>
          <a:p>
            <a:r>
              <a:rPr lang="ru-RU" sz="2400" b="1" i="1" dirty="0" smtClean="0"/>
              <a:t>*   «Стрелки» среди подростков.</a:t>
            </a:r>
          </a:p>
          <a:p>
            <a:pPr>
              <a:buFont typeface="Arial" charset="0"/>
              <a:buChar char="•"/>
            </a:pPr>
            <a:endParaRPr lang="ru-RU" sz="2400" b="1" i="1" dirty="0" smtClean="0"/>
          </a:p>
        </p:txBody>
      </p:sp>
      <p:pic>
        <p:nvPicPr>
          <p:cNvPr id="5" name="Picture 4" descr="http://deita.ru/upload/iblock/033/170690_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08104" y="4653136"/>
            <a:ext cx="3554758" cy="213285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9168844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1131094"/>
            <a:ext cx="7886700" cy="490334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700" b="1" dirty="0">
                <a:solidFill>
                  <a:srgbClr val="0070C0"/>
                </a:solidFill>
              </a:rPr>
              <a:t>Способы разрешения конфликта</a:t>
            </a:r>
            <a:endParaRPr lang="ru-RU" sz="2700" dirty="0">
              <a:solidFill>
                <a:srgbClr val="0070C0"/>
              </a:solidFill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/>
          </p:nvPr>
        </p:nvGraphicFramePr>
        <p:xfrm>
          <a:off x="78378" y="1529988"/>
          <a:ext cx="8882743" cy="4322029"/>
        </p:xfrm>
        <a:graphic>
          <a:graphicData uri="http://schemas.openxmlformats.org/drawingml/2006/table">
            <a:tbl>
              <a:tblPr firstRow="1" bandRow="1"/>
              <a:tblGrid>
                <a:gridCol w="2606066">
                  <a:extLst>
                    <a:ext uri="{9D8B030D-6E8A-4147-A177-3AD203B41FA5}">
                      <a16:colId xmlns:a16="http://schemas.microsoft.com/office/drawing/2014/main" val="3674422305"/>
                    </a:ext>
                  </a:extLst>
                </a:gridCol>
                <a:gridCol w="1935539">
                  <a:extLst>
                    <a:ext uri="{9D8B030D-6E8A-4147-A177-3AD203B41FA5}">
                      <a16:colId xmlns:a16="http://schemas.microsoft.com/office/drawing/2014/main" val="903498717"/>
                    </a:ext>
                  </a:extLst>
                </a:gridCol>
                <a:gridCol w="2343385">
                  <a:extLst>
                    <a:ext uri="{9D8B030D-6E8A-4147-A177-3AD203B41FA5}">
                      <a16:colId xmlns:a16="http://schemas.microsoft.com/office/drawing/2014/main" val="1871710624"/>
                    </a:ext>
                  </a:extLst>
                </a:gridCol>
                <a:gridCol w="1997753">
                  <a:extLst>
                    <a:ext uri="{9D8B030D-6E8A-4147-A177-3AD203B41FA5}">
                      <a16:colId xmlns:a16="http://schemas.microsoft.com/office/drawing/2014/main" val="693785044"/>
                    </a:ext>
                  </a:extLst>
                </a:gridCol>
              </a:tblGrid>
              <a:tr h="37714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4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E0E3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Сила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E0E3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Закон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E0E3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Медиация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E0E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93482643"/>
                  </a:ext>
                </a:extLst>
              </a:tr>
              <a:tr h="83819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1. Участники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 стороны + свидетели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 стороны + свидетели, судья, прокурор, адвокат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 стороны +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нейтральный 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медиатор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3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03507769"/>
                  </a:ext>
                </a:extLst>
              </a:tr>
              <a:tr h="377146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2. Кто выигрывает?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сильный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тот, кого выберет судья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 стороны 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F9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87081592"/>
                  </a:ext>
                </a:extLst>
              </a:tr>
              <a:tr h="669539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3. Кто принимает решение?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сильный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судья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 стороны 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3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7214339"/>
                  </a:ext>
                </a:extLst>
              </a:tr>
              <a:tr h="450664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4. Кто исполняет решение?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слабый или никто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проигравший суд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 стороны 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F9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99457707"/>
                  </a:ext>
                </a:extLst>
              </a:tr>
              <a:tr h="784787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5. </a:t>
                      </a:r>
                      <a:r>
                        <a:rPr lang="ru-RU" sz="1400" b="1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Кто отвечает за исполнение решения, кто контролирует</a:t>
                      </a:r>
                      <a:r>
                        <a:rPr lang="ru-RU" sz="1400" b="1" baseline="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исполнение решения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никто не отвечает, контролирует сильный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проигравший, контролируют судебные приставы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 стороны 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3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79739243"/>
                  </a:ext>
                </a:extLst>
              </a:tr>
              <a:tr h="800209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6. </a:t>
                      </a:r>
                      <a:r>
                        <a:rPr lang="ru-RU" sz="1400" b="1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Исполнение решения (на сколько процентов может быть выполнено)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0,3% - 3%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30% - 60%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73% и более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F9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5111961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84302949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Практическая работа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Разработать должностную инструкцию куратора школьной службы примирения, используя типовое положение о школьной </a:t>
            </a:r>
            <a:r>
              <a:rPr lang="ru-RU" smtClean="0"/>
              <a:t>службе примирения.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9234377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smtClean="0">
                <a:solidFill>
                  <a:srgbClr val="800000"/>
                </a:solidFill>
              </a:rPr>
              <a:t>Что общего у этих способов?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Tx/>
              <a:buNone/>
            </a:pPr>
            <a:r>
              <a:rPr lang="ru-RU" altLang="ru-RU" dirty="0" smtClean="0"/>
              <a:t>   Решение о способе выхода из конфликта принимают не сами участники ситуации, а кто-то другой,  используя при этом: </a:t>
            </a:r>
          </a:p>
          <a:p>
            <a:pPr eaLnBrk="1" hangingPunct="1">
              <a:buFontTx/>
              <a:buNone/>
            </a:pPr>
            <a:endParaRPr lang="ru-RU" altLang="ru-RU" dirty="0" smtClean="0"/>
          </a:p>
          <a:p>
            <a:pPr eaLnBrk="1" hangingPunct="1"/>
            <a:r>
              <a:rPr lang="ru-RU" altLang="ru-RU" dirty="0" smtClean="0"/>
              <a:t>власть, </a:t>
            </a:r>
          </a:p>
          <a:p>
            <a:pPr eaLnBrk="1" hangingPunct="1"/>
            <a:r>
              <a:rPr lang="ru-RU" altLang="ru-RU" dirty="0" smtClean="0"/>
              <a:t>физическую силу, </a:t>
            </a:r>
          </a:p>
          <a:p>
            <a:pPr eaLnBrk="1" hangingPunct="1"/>
            <a:r>
              <a:rPr lang="ru-RU" altLang="ru-RU" smtClean="0"/>
              <a:t>психологическое давление. </a:t>
            </a:r>
            <a:endParaRPr lang="ru-RU" altLang="ru-RU" dirty="0" smtClean="0"/>
          </a:p>
        </p:txBody>
      </p:sp>
    </p:spTree>
    <p:extLst>
      <p:ext uri="{BB962C8B-B14F-4D97-AF65-F5344CB8AC3E}">
        <p14:creationId xmlns:p14="http://schemas.microsoft.com/office/powerpoint/2010/main" val="1847564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>
                <a:hlinkClick r:id="rId2" action="ppaction://hlinkfile"/>
              </a:rPr>
              <a:t>Видеоролик 2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017871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медиация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>
              <a:buNone/>
            </a:pPr>
            <a:r>
              <a:rPr lang="ru-RU" dirty="0" smtClean="0"/>
              <a:t>   способ урегулирования споров при содействии медиатора (независимое лицо либо независимые лица, привлекаемые сторонами в качестве посредников в урегулировании спора для содействия в выработке сторонами решения по существу спора) на основе добровольного согласия сторон в целях достижения ими взаимоприемлемого решения.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Медиация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4077072"/>
            <a:ext cx="8812088" cy="2579117"/>
          </a:xfrm>
        </p:spPr>
        <p:txBody>
          <a:bodyPr>
            <a:normAutofit fontScale="85000" lnSpcReduction="20000"/>
          </a:bodyPr>
          <a:lstStyle/>
          <a:p>
            <a:pPr algn="just">
              <a:buNone/>
            </a:pPr>
            <a:r>
              <a:rPr lang="ru-RU" dirty="0" smtClean="0"/>
              <a:t>    это метод, в основе которого лежит уважение к личности, добровольное участие и волеизъявление, свобода выработки и принятия решений, основывающихся на возможности защиты и удовлетворения интересов сторон, при условии предоставления равных прав всем сторонам спора.</a:t>
            </a:r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4008" y="692696"/>
            <a:ext cx="4165874" cy="3122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107504" y="1556792"/>
            <a:ext cx="4499992" cy="2376264"/>
          </a:xfrm>
          <a:prstGeom prst="rect">
            <a:avLst/>
          </a:prstGeom>
        </p:spPr>
        <p:txBody>
          <a:bodyPr vert="horz" anchor="ctr">
            <a:normAutofit fontScale="85000" lnSpcReduction="20000"/>
          </a:bodyPr>
          <a:lstStyle/>
          <a:p>
            <a:pPr algn="ctr">
              <a:buNone/>
            </a:pPr>
            <a:r>
              <a:rPr lang="ru-RU" sz="3600" dirty="0" smtClean="0"/>
              <a:t>это метод разрешения споров, причисляемый к группе альтернативных методов разрешения споров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1131094"/>
            <a:ext cx="7886700" cy="490334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700" b="1" dirty="0">
                <a:solidFill>
                  <a:srgbClr val="0070C0"/>
                </a:solidFill>
              </a:rPr>
              <a:t>Способы разрешения конфликта</a:t>
            </a:r>
            <a:endParaRPr lang="ru-RU" sz="2700" dirty="0">
              <a:solidFill>
                <a:srgbClr val="0070C0"/>
              </a:solidFill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/>
          </p:nvPr>
        </p:nvGraphicFramePr>
        <p:xfrm>
          <a:off x="150223" y="1845448"/>
          <a:ext cx="8686802" cy="4140960"/>
        </p:xfrm>
        <a:graphic>
          <a:graphicData uri="http://schemas.openxmlformats.org/drawingml/2006/table">
            <a:tbl>
              <a:tblPr firstRow="1" bandRow="1"/>
              <a:tblGrid>
                <a:gridCol w="2413376">
                  <a:extLst>
                    <a:ext uri="{9D8B030D-6E8A-4147-A177-3AD203B41FA5}">
                      <a16:colId xmlns:a16="http://schemas.microsoft.com/office/drawing/2014/main" val="3674422305"/>
                    </a:ext>
                  </a:extLst>
                </a:gridCol>
                <a:gridCol w="1218832">
                  <a:extLst>
                    <a:ext uri="{9D8B030D-6E8A-4147-A177-3AD203B41FA5}">
                      <a16:colId xmlns:a16="http://schemas.microsoft.com/office/drawing/2014/main" val="903498717"/>
                    </a:ext>
                  </a:extLst>
                </a:gridCol>
                <a:gridCol w="1901801">
                  <a:extLst>
                    <a:ext uri="{9D8B030D-6E8A-4147-A177-3AD203B41FA5}">
                      <a16:colId xmlns:a16="http://schemas.microsoft.com/office/drawing/2014/main" val="1871710624"/>
                    </a:ext>
                  </a:extLst>
                </a:gridCol>
                <a:gridCol w="3152793">
                  <a:extLst>
                    <a:ext uri="{9D8B030D-6E8A-4147-A177-3AD203B41FA5}">
                      <a16:colId xmlns:a16="http://schemas.microsoft.com/office/drawing/2014/main" val="693785044"/>
                    </a:ext>
                  </a:extLst>
                </a:gridCol>
              </a:tblGrid>
              <a:tr h="34065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4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E0E3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Сила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E0E3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Закон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E0E3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Медиация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E0E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93482643"/>
                  </a:ext>
                </a:extLst>
              </a:tr>
              <a:tr h="395448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1. Участники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3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03507769"/>
                  </a:ext>
                </a:extLst>
              </a:tr>
              <a:tr h="340651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2. Кто выигрывает?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F9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87081592"/>
                  </a:ext>
                </a:extLst>
              </a:tr>
              <a:tr h="604751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3. Кто принимает решение?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3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7214339"/>
                  </a:ext>
                </a:extLst>
              </a:tr>
              <a:tr h="604751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4. Кто исполняет решение?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F9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99457707"/>
                  </a:ext>
                </a:extLst>
              </a:tr>
              <a:tr h="1014984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5. Кто отвечает за исполнение </a:t>
                      </a:r>
                      <a:r>
                        <a:rPr lang="ru-RU" sz="1400" b="1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решения, кто контролирует</a:t>
                      </a:r>
                      <a:r>
                        <a:rPr lang="ru-RU" sz="1400" b="1" baseline="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исполнение решения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3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79739243"/>
                  </a:ext>
                </a:extLst>
              </a:tr>
              <a:tr h="778383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6. Исполнение </a:t>
                      </a:r>
                      <a:r>
                        <a:rPr lang="ru-RU" sz="1400" b="1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решения (на сколько процентов может быть выполнено)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F9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5111961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8411849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Медиация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1554162"/>
            <a:ext cx="8443664" cy="4525963"/>
          </a:xfrm>
        </p:spPr>
        <p:txBody>
          <a:bodyPr/>
          <a:lstStyle/>
          <a:p>
            <a:pPr lvl="0" algn="ctr">
              <a:buNone/>
            </a:pPr>
            <a:r>
              <a:rPr lang="ru-RU" i="1" dirty="0" smtClean="0"/>
              <a:t>«Не учить, не лечить, не судить»</a:t>
            </a:r>
            <a:br>
              <a:rPr lang="ru-RU" i="1" dirty="0" smtClean="0"/>
            </a:br>
            <a:r>
              <a:rPr lang="ru-RU" i="1" dirty="0" smtClean="0"/>
              <a:t>(один из постулатов медиатора)</a:t>
            </a:r>
            <a:endParaRPr lang="ru-RU" cap="all" dirty="0" smtClean="0">
              <a:effectLst>
                <a:reflection blurRad="12700" stA="48000" endA="300" endPos="55000" dir="5400000" sy="-90000" algn="bl" rotWithShape="0"/>
              </a:effectLst>
              <a:latin typeface="Arial" pitchFamily="34" charset="0"/>
              <a:cs typeface="Arial" pitchFamily="34" charset="0"/>
            </a:endParaRPr>
          </a:p>
          <a:p>
            <a:endParaRPr lang="ru-RU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79712" y="2706180"/>
            <a:ext cx="5328592" cy="30023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519</TotalTime>
  <Words>1348</Words>
  <Application>Microsoft Office PowerPoint</Application>
  <PresentationFormat>Экран (4:3)</PresentationFormat>
  <Paragraphs>146</Paragraphs>
  <Slides>31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31</vt:i4>
      </vt:variant>
    </vt:vector>
  </HeadingPairs>
  <TitlesOfParts>
    <vt:vector size="38" baseType="lpstr">
      <vt:lpstr>Arial</vt:lpstr>
      <vt:lpstr>Calibri</vt:lpstr>
      <vt:lpstr>Franklin Gothic Book</vt:lpstr>
      <vt:lpstr>Franklin Gothic Medium</vt:lpstr>
      <vt:lpstr>Times New Roman</vt:lpstr>
      <vt:lpstr>Wingdings 2</vt:lpstr>
      <vt:lpstr>Трек</vt:lpstr>
      <vt:lpstr>Нормативная база  школьных служб медиации</vt:lpstr>
      <vt:lpstr>Презентация PowerPoint</vt:lpstr>
      <vt:lpstr>Презентация PowerPoint</vt:lpstr>
      <vt:lpstr>Что общего у этих способов?</vt:lpstr>
      <vt:lpstr>Презентация PowerPoint</vt:lpstr>
      <vt:lpstr>медиация</vt:lpstr>
      <vt:lpstr>Медиация</vt:lpstr>
      <vt:lpstr>Способы разрешения конфликта</vt:lpstr>
      <vt:lpstr>Медиация</vt:lpstr>
      <vt:lpstr>консенсус</vt:lpstr>
      <vt:lpstr>Нормативно-правовая база</vt:lpstr>
      <vt:lpstr>Нормативно-правовая база</vt:lpstr>
      <vt:lpstr>Нормативно-правовая база</vt:lpstr>
      <vt:lpstr>Нормативно-правовая база:   закон N ФЗ-273</vt:lpstr>
      <vt:lpstr>Нормативно-правовая база:   закон N ФЗ-273</vt:lpstr>
      <vt:lpstr>Нормативно-правовая база:   закон N ФЗ-273</vt:lpstr>
      <vt:lpstr>Нормативно-правовая база:   закон N ФЗ-273</vt:lpstr>
      <vt:lpstr>Нормативно-правовая база:   закон N ФЗ-273</vt:lpstr>
      <vt:lpstr>Нормативно-правовая база</vt:lpstr>
      <vt:lpstr>Юридические аспекты</vt:lpstr>
      <vt:lpstr>Юридические аспекты</vt:lpstr>
      <vt:lpstr>Служба школьной медиации</vt:lpstr>
      <vt:lpstr>ФГОС</vt:lpstr>
      <vt:lpstr>Требования к результатам освоения основной образовательной программы НОО (личностные результаты)</vt:lpstr>
      <vt:lpstr>ФГОС ООО</vt:lpstr>
      <vt:lpstr>ФГОС ООО</vt:lpstr>
      <vt:lpstr>ФГОС СОО</vt:lpstr>
      <vt:lpstr>Презентация PowerPoint</vt:lpstr>
      <vt:lpstr>Способы разрешения конфликта</vt:lpstr>
      <vt:lpstr>Способы разрешения конфликта</vt:lpstr>
      <vt:lpstr>Практическая работа</vt:lpstr>
    </vt:vector>
  </TitlesOfParts>
  <Company>diakov.net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Законодательная основа школьных служб медиации</dc:title>
  <dc:creator>Ирина Тесленко</dc:creator>
  <cp:lastModifiedBy>Ольга</cp:lastModifiedBy>
  <cp:revision>80</cp:revision>
  <dcterms:created xsi:type="dcterms:W3CDTF">2014-09-28T16:30:17Z</dcterms:created>
  <dcterms:modified xsi:type="dcterms:W3CDTF">2019-05-14T17:04:49Z</dcterms:modified>
</cp:coreProperties>
</file>