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51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E86BAD-99D1-4C7C-938F-1E9224BB1685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749161-E152-4C46-8661-647A72934E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6362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A6490B08-7B06-49DA-8CDC-56D4B2065B54}" type="datetime1">
              <a:rPr lang="ru-RU" smtClean="0"/>
              <a:t>20.04.2022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A5D6BBE0-E046-4625-8A5E-015B0D5BB2B4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27584-32F3-4E3B-A23C-63A3F14D2C4B}" type="datetime1">
              <a:rPr lang="ru-RU" smtClean="0"/>
              <a:t>20.04.2022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6BBE0-E046-4625-8A5E-015B0D5BB2B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E3AAA-721F-46BC-A99F-72673EC486B7}" type="datetime1">
              <a:rPr lang="ru-RU" smtClean="0"/>
              <a:t>20.04.2022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6BBE0-E046-4625-8A5E-015B0D5BB2B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81A4263E-5BF1-4B3F-937F-40B2E3AD24DC}" type="datetime1">
              <a:rPr lang="ru-RU" smtClean="0"/>
              <a:t>20.04.2022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5D6BBE0-E046-4625-8A5E-015B0D5BB2B4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FC2E5701-2012-4DE3-B563-CA585CF40679}" type="datetime1">
              <a:rPr lang="ru-RU" smtClean="0"/>
              <a:t>20.04.2022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A5D6BBE0-E046-4625-8A5E-015B0D5BB2B4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AC1EF-464D-40C0-90E7-2C00CCE84157}" type="datetime1">
              <a:rPr lang="ru-RU" smtClean="0"/>
              <a:t>20.04.2022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6BBE0-E046-4625-8A5E-015B0D5BB2B4}" type="slidenum">
              <a:rPr lang="ru-RU" smtClean="0"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704D3-F93D-4230-9417-4491592E8ED6}" type="datetime1">
              <a:rPr lang="ru-RU" smtClean="0"/>
              <a:t>20.04.2022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6BBE0-E046-4625-8A5E-015B0D5BB2B4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1269CF4-B0F8-478F-BCE6-9CF4A1CB655D}" type="datetime1">
              <a:rPr lang="ru-RU" smtClean="0"/>
              <a:t>20.04.2022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5D6BBE0-E046-4625-8A5E-015B0D5BB2B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C4A03-5F8F-41AD-B371-5F20CD389EA9}" type="datetime1">
              <a:rPr lang="ru-RU" smtClean="0"/>
              <a:t>20.04.2022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6BBE0-E046-4625-8A5E-015B0D5BB2B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D0A930F-924C-45DC-AA10-DE2EC5222481}" type="datetime1">
              <a:rPr lang="ru-RU" smtClean="0"/>
              <a:t>20.04.2022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5D6BBE0-E046-4625-8A5E-015B0D5BB2B4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499650B5-1C08-4F18-9763-A9FB58CABD20}" type="datetime1">
              <a:rPr lang="ru-RU" smtClean="0"/>
              <a:t>20.04.2022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5D6BBE0-E046-4625-8A5E-015B0D5BB2B4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C2B50B9B-C7A2-44C1-84E5-61C594CA165C}" type="datetime1">
              <a:rPr lang="ru-RU" smtClean="0"/>
              <a:t>20.04.2022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5D6BBE0-E046-4625-8A5E-015B0D5BB2B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znanio.ru/chas/list" TargetMode="External"/><Relationship Id="rId2" Type="http://schemas.openxmlformats.org/officeDocument/2006/relationships/hyperlink" Target="https://&#1073;&#1077;&#1079;&#1086;&#1087;&#1072;&#1089;&#1085;&#1086;&#1089;&#1090;&#1100;&#1076;&#1077;&#1090;&#1080;.&#1088;&#1092;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51512" y="3573016"/>
            <a:ext cx="4501008" cy="2088232"/>
          </a:xfrm>
        </p:spPr>
        <p:txBody>
          <a:bodyPr>
            <a:noAutofit/>
          </a:bodyPr>
          <a:lstStyle/>
          <a:p>
            <a:pPr algn="ctr"/>
            <a:r>
              <a:rPr lang="ru-RU" sz="2600" dirty="0" err="1">
                <a:solidFill>
                  <a:srgbClr val="003366"/>
                </a:solidFill>
              </a:rPr>
              <a:t>Флейминг</a:t>
            </a:r>
            <a:r>
              <a:rPr lang="ru-RU" sz="2600" dirty="0">
                <a:solidFill>
                  <a:srgbClr val="003366"/>
                </a:solidFill>
              </a:rPr>
              <a:t>, </a:t>
            </a:r>
            <a:r>
              <a:rPr lang="ru-RU" sz="2600" dirty="0" err="1">
                <a:solidFill>
                  <a:srgbClr val="003366"/>
                </a:solidFill>
              </a:rPr>
              <a:t>хейтинг</a:t>
            </a:r>
            <a:r>
              <a:rPr lang="ru-RU" sz="2600" dirty="0">
                <a:solidFill>
                  <a:srgbClr val="003366"/>
                </a:solidFill>
              </a:rPr>
              <a:t> и не только: что родители должны знать о </a:t>
            </a:r>
            <a:r>
              <a:rPr lang="ru-RU" sz="2600" dirty="0" err="1">
                <a:solidFill>
                  <a:srgbClr val="003366"/>
                </a:solidFill>
              </a:rPr>
              <a:t>кибербуллинге</a:t>
            </a:r>
            <a:endParaRPr lang="ru-RU" sz="2600" dirty="0">
              <a:solidFill>
                <a:srgbClr val="003366"/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A730329-89D6-40DA-AE49-D763225937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6BBE0-E046-4625-8A5E-015B0D5BB2B4}" type="slidenum">
              <a:rPr lang="ru-RU" smtClean="0"/>
              <a:t>1</a:t>
            </a:fld>
            <a:endParaRPr lang="ru-RU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9E47CCCB-604B-4DFA-9793-8A72F73CB7D7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57200" y="908720"/>
            <a:ext cx="7467600" cy="556523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b="1" dirty="0"/>
              <a:t>Как быть, если тебя шантажируют интимными фотографиями?</a:t>
            </a:r>
          </a:p>
          <a:p>
            <a:pPr marL="0" indent="354013">
              <a:buNone/>
            </a:pPr>
            <a:r>
              <a:rPr lang="ru-RU" sz="2400" dirty="0"/>
              <a:t>Напомнить собеседнику, что распространение порно может привести к обвинению по уголовной статье. Следует проконсультироваться по этому поводу с юристом. </a:t>
            </a:r>
          </a:p>
          <a:p>
            <a:pPr marL="0" indent="354013">
              <a:buNone/>
            </a:pPr>
            <a:r>
              <a:rPr lang="ru-RU" sz="2400" dirty="0"/>
              <a:t>Если используется распространение видео или фотографий через другие сервисы общего доступа, например, </a:t>
            </a:r>
            <a:r>
              <a:rPr lang="ru-RU" sz="2400" dirty="0" err="1"/>
              <a:t>Youtube</a:t>
            </a:r>
            <a:r>
              <a:rPr lang="ru-RU" dirty="0"/>
              <a:t>, то в</a:t>
            </a:r>
            <a:r>
              <a:rPr lang="ru-RU" sz="2400" dirty="0"/>
              <a:t> этих случаях следует обратиться к администрации сайта, ведущим группы или чата и попросить их вмешаться.</a:t>
            </a:r>
          </a:p>
          <a:p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BDFFCC3E-5BE4-4985-B433-4549A927F65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5D6BBE0-E046-4625-8A5E-015B0D5BB2B4}" type="slidenum">
              <a:rPr lang="ru-RU" smtClean="0">
                <a:solidFill>
                  <a:srgbClr val="003366"/>
                </a:solidFill>
              </a:rPr>
              <a:t>10</a:t>
            </a:fld>
            <a:endParaRPr lang="ru-RU" dirty="0">
              <a:solidFill>
                <a:srgbClr val="0033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58772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883875" y="1412776"/>
            <a:ext cx="5690980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>
                <a:ln w="11430"/>
                <a:solidFill>
                  <a:srgbClr val="0033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Список источников:</a:t>
            </a:r>
          </a:p>
          <a:p>
            <a:pPr algn="ctr"/>
            <a:endParaRPr lang="ru-RU" sz="4800" b="1" cap="none" spc="0" dirty="0">
              <a:ln w="11430"/>
              <a:solidFill>
                <a:srgbClr val="00336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D5CA5C2-2CC0-4F3C-A097-15B22A3B26BA}"/>
              </a:ext>
            </a:extLst>
          </p:cNvPr>
          <p:cNvSpPr txBox="1"/>
          <p:nvPr/>
        </p:nvSpPr>
        <p:spPr>
          <a:xfrm>
            <a:off x="1547664" y="2420888"/>
            <a:ext cx="6048672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400" b="1" dirty="0">
                <a:solidFill>
                  <a:srgbClr val="003366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</a:t>
            </a:r>
            <a:r>
              <a:rPr lang="ru-RU" sz="2400" b="1" dirty="0" err="1">
                <a:solidFill>
                  <a:srgbClr val="003366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безопасностьдети.рф</a:t>
            </a:r>
            <a:r>
              <a:rPr lang="ru-RU" sz="2400" b="1" dirty="0">
                <a:solidFill>
                  <a:srgbClr val="003366"/>
                </a:solidFill>
              </a:rPr>
              <a:t> (</a:t>
            </a:r>
            <a:r>
              <a:rPr lang="ru-RU" sz="2400" dirty="0">
                <a:solidFill>
                  <a:srgbClr val="003366"/>
                </a:solidFill>
                <a:latin typeface="PT Sans" panose="020B0503020203020204" pitchFamily="34" charset="-52"/>
              </a:rPr>
              <a:t>Максим и Анастасия </a:t>
            </a:r>
            <a:r>
              <a:rPr lang="ru-RU" sz="2400" dirty="0" err="1">
                <a:solidFill>
                  <a:srgbClr val="003366"/>
                </a:solidFill>
                <a:latin typeface="PT Sans" panose="020B0503020203020204" pitchFamily="34" charset="-52"/>
              </a:rPr>
              <a:t>Береновы</a:t>
            </a:r>
            <a:r>
              <a:rPr lang="ru-RU" sz="2400" dirty="0">
                <a:solidFill>
                  <a:srgbClr val="003366"/>
                </a:solidFill>
                <a:latin typeface="PT Sans" panose="020B0503020203020204" pitchFamily="34" charset="-52"/>
              </a:rPr>
              <a:t> Умная безопасность)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1" dirty="0">
                <a:solidFill>
                  <a:srgbClr val="003366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https://znanio.ru/chas/list</a:t>
            </a:r>
            <a:endParaRPr lang="ru-RU" sz="2400" b="1" dirty="0">
              <a:solidFill>
                <a:srgbClr val="003366"/>
              </a:solidFill>
            </a:endParaRPr>
          </a:p>
          <a:p>
            <a:endParaRPr lang="ru-RU" dirty="0"/>
          </a:p>
        </p:txBody>
      </p:sp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id="{60F4044E-B211-41E7-8643-ED2CC954D1CD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5D6BBE0-E046-4625-8A5E-015B0D5BB2B4}" type="slidenum">
              <a:rPr lang="ru-RU" smtClean="0">
                <a:solidFill>
                  <a:srgbClr val="003366"/>
                </a:solidFill>
              </a:rPr>
              <a:t>11</a:t>
            </a:fld>
            <a:endParaRPr lang="ru-RU" dirty="0">
              <a:solidFill>
                <a:srgbClr val="003366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7467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003366"/>
                </a:solidFill>
              </a:rPr>
              <a:t>Противодействие сетевой агрессии. Профилактика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838200" y="1556792"/>
            <a:ext cx="7467600" cy="4873752"/>
          </a:xfrm>
        </p:spPr>
        <p:txBody>
          <a:bodyPr/>
          <a:lstStyle/>
          <a:p>
            <a:pPr marL="0" indent="0">
              <a:buNone/>
            </a:pPr>
            <a:r>
              <a:rPr lang="ru-RU" b="1" dirty="0"/>
              <a:t> 1. Личные данные</a:t>
            </a:r>
          </a:p>
          <a:p>
            <a:pPr marL="0" indent="0">
              <a:buNone/>
            </a:pPr>
            <a:r>
              <a:rPr lang="ru-RU" dirty="0"/>
              <a:t>Не размещайте в сети информацию, которая позволит найти вас в реальной жизни: адрес прописки, номер школы и класса, название населенного пункта (особенно небольшого). Если этой информации нет в сети, то определить ваше местоположение обычному человеку будет практически невозможно. Обещания «вычислить по IP» являются пустыми угрозами.</a:t>
            </a:r>
          </a:p>
          <a:p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8EBA2F7-DC27-409D-8BCD-5A3C49C340A1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5D6BBE0-E046-4625-8A5E-015B0D5BB2B4}" type="slidenum">
              <a:rPr lang="ru-RU" smtClean="0">
                <a:solidFill>
                  <a:srgbClr val="003366"/>
                </a:solidFill>
              </a:rPr>
              <a:t>2</a:t>
            </a:fld>
            <a:endParaRPr lang="ru-RU" dirty="0">
              <a:solidFill>
                <a:srgbClr val="003366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971600" y="1052736"/>
            <a:ext cx="7467600" cy="4873752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/>
              <a:t>2. Оформление </a:t>
            </a:r>
            <a:r>
              <a:rPr lang="ru-RU" b="1" dirty="0" err="1"/>
              <a:t>аккаунта</a:t>
            </a:r>
            <a:endParaRPr lang="ru-RU" b="1" dirty="0"/>
          </a:p>
          <a:p>
            <a:pPr marL="0" indent="0">
              <a:buNone/>
            </a:pPr>
            <a:r>
              <a:rPr lang="ru-RU" dirty="0"/>
              <a:t>Важно! Иногда, создавая такой «</a:t>
            </a:r>
            <a:r>
              <a:rPr lang="ru-RU" dirty="0" err="1"/>
              <a:t>фейковый</a:t>
            </a:r>
            <a:r>
              <a:rPr lang="ru-RU" dirty="0"/>
              <a:t>» </a:t>
            </a:r>
            <a:r>
              <a:rPr lang="ru-RU" dirty="0" err="1"/>
              <a:t>аккаунт</a:t>
            </a:r>
            <a:r>
              <a:rPr lang="ru-RU" dirty="0"/>
              <a:t> для раскованного общения в сети, подростки допускают ошибку: выкладывают те же фото, указывают тот же город, школу, класс, иногда и номер телефона, называются тем же именем, что и в основном, «приличном», </a:t>
            </a:r>
            <a:r>
              <a:rPr lang="ru-RU" dirty="0" err="1"/>
              <a:t>аккаунте</a:t>
            </a:r>
            <a:r>
              <a:rPr lang="ru-RU" dirty="0"/>
              <a:t>, созданном «для родителей».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1BE5681E-115B-4C50-8028-F1AC344D5842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5D6BBE0-E046-4625-8A5E-015B0D5BB2B4}" type="slidenum">
              <a:rPr lang="ru-RU" smtClean="0">
                <a:solidFill>
                  <a:srgbClr val="003366"/>
                </a:solidFill>
              </a:rPr>
              <a:t>3</a:t>
            </a:fld>
            <a:endParaRPr lang="ru-RU" dirty="0">
              <a:solidFill>
                <a:srgbClr val="003366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548680"/>
            <a:ext cx="8219256" cy="5925272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b="1" dirty="0"/>
              <a:t>3. Настройки приватности</a:t>
            </a:r>
          </a:p>
          <a:p>
            <a:pPr marL="0" indent="361950">
              <a:buNone/>
            </a:pPr>
            <a:r>
              <a:rPr lang="ru-RU" dirty="0"/>
              <a:t>Почти во всех социальных сетях пользователь может сам выбрать, что и кому он готов показывать и рассказывать.  </a:t>
            </a:r>
          </a:p>
          <a:p>
            <a:pPr marL="0" indent="0" algn="ctr">
              <a:buNone/>
            </a:pPr>
            <a:r>
              <a:rPr lang="ru-RU" b="1" dirty="0"/>
              <a:t>4. Принципы добавления в друзья</a:t>
            </a:r>
          </a:p>
          <a:p>
            <a:pPr marL="0" indent="361950">
              <a:buNone/>
            </a:pPr>
            <a:r>
              <a:rPr lang="ru-RU" dirty="0"/>
              <a:t>Важно решить, с какой целью создается аккаунт в социальной сети (коммерческий, рекламный).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F2982746-836E-41E6-B89C-77828B106488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5D6BBE0-E046-4625-8A5E-015B0D5BB2B4}" type="slidenum">
              <a:rPr lang="ru-RU" smtClean="0">
                <a:solidFill>
                  <a:srgbClr val="003366"/>
                </a:solidFill>
              </a:rPr>
              <a:t>4</a:t>
            </a:fld>
            <a:endParaRPr lang="ru-RU" dirty="0">
              <a:solidFill>
                <a:srgbClr val="003366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b="1" dirty="0"/>
              <a:t>5. Дипломатичность</a:t>
            </a:r>
          </a:p>
          <a:p>
            <a:pPr marL="0" indent="0">
              <a:buNone/>
            </a:pPr>
            <a:r>
              <a:rPr lang="ru-RU" dirty="0"/>
              <a:t>Прежде чем высказывать свое мнение о сексе, политике, религии, национальностях и прочее, изучите мнение остальных участников площадки, на которой вы собираетесь это сделать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BFB8D661-C905-4CEB-B3D2-18FF15080D85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5D6BBE0-E046-4625-8A5E-015B0D5BB2B4}" type="slidenum">
              <a:rPr lang="ru-RU" smtClean="0">
                <a:solidFill>
                  <a:srgbClr val="003366"/>
                </a:solidFill>
              </a:rPr>
              <a:t>5</a:t>
            </a:fld>
            <a:endParaRPr lang="ru-RU" dirty="0">
              <a:solidFill>
                <a:srgbClr val="003366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533" y="457200"/>
            <a:ext cx="7896934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003366"/>
                </a:solidFill>
              </a:rPr>
              <a:t>Виды сетевых атак и противодействие</a:t>
            </a:r>
            <a:br>
              <a:rPr lang="ru-RU" b="1" dirty="0">
                <a:solidFill>
                  <a:srgbClr val="003366"/>
                </a:solidFill>
              </a:rPr>
            </a:br>
            <a:endParaRPr lang="ru-RU" b="1" dirty="0">
              <a:solidFill>
                <a:srgbClr val="003366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51736" y="1268760"/>
            <a:ext cx="7467600" cy="48737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/>
              <a:t>1. </a:t>
            </a:r>
            <a:r>
              <a:rPr lang="ru-RU" b="1" dirty="0" err="1"/>
              <a:t>Флейминг</a:t>
            </a:r>
            <a:r>
              <a:rPr lang="ru-RU" b="1" dirty="0"/>
              <a:t> </a:t>
            </a:r>
            <a:r>
              <a:rPr lang="ru-RU" dirty="0"/>
              <a:t>— это бесцельная дискуссия в чате, личной переписке или комментариях, сопровождающаяся негативными эмоциями. К одной или обеим из сторон конфликта может спонтанно подключаться большое количество людей.</a:t>
            </a:r>
          </a:p>
          <a:p>
            <a:pPr marL="0" indent="0">
              <a:buNone/>
            </a:pPr>
            <a:r>
              <a:rPr lang="ru-RU" b="1" dirty="0"/>
              <a:t>2. </a:t>
            </a:r>
            <a:r>
              <a:rPr lang="ru-RU" b="1" dirty="0" err="1"/>
              <a:t>Троллинг</a:t>
            </a:r>
            <a:r>
              <a:rPr lang="ru-RU" b="1" dirty="0"/>
              <a:t> </a:t>
            </a:r>
            <a:r>
              <a:rPr lang="ru-RU" dirty="0"/>
              <a:t>— </a:t>
            </a:r>
            <a:r>
              <a:rPr lang="ru-RU" dirty="0" err="1"/>
              <a:t>провокативное</a:t>
            </a:r>
            <a:r>
              <a:rPr lang="ru-RU" dirty="0"/>
              <a:t> поведение с целью вызвать у жертвы негативные эмоции и заставить ее потерять самообладание, агрессор при этом получает удовольствие.</a:t>
            </a:r>
          </a:p>
          <a:p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6B995592-AEB9-4423-98DD-BB987CAC68F7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5D6BBE0-E046-4625-8A5E-015B0D5BB2B4}" type="slidenum">
              <a:rPr lang="ru-RU" smtClean="0">
                <a:solidFill>
                  <a:srgbClr val="003366"/>
                </a:solidFill>
              </a:rPr>
              <a:t>6</a:t>
            </a:fld>
            <a:endParaRPr lang="ru-RU" dirty="0">
              <a:solidFill>
                <a:srgbClr val="003366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1560" y="1176790"/>
            <a:ext cx="7467600" cy="4873752"/>
          </a:xfrm>
        </p:spPr>
        <p:txBody>
          <a:bodyPr/>
          <a:lstStyle/>
          <a:p>
            <a:pPr marL="0" indent="0">
              <a:buNone/>
            </a:pPr>
            <a:r>
              <a:rPr lang="ru-RU" b="1" dirty="0"/>
              <a:t>3. </a:t>
            </a:r>
            <a:r>
              <a:rPr lang="ru-RU" b="1" dirty="0" err="1"/>
              <a:t>Хейтинг</a:t>
            </a:r>
            <a:r>
              <a:rPr lang="ru-RU" b="1" dirty="0"/>
              <a:t> </a:t>
            </a:r>
            <a:r>
              <a:rPr lang="ru-RU" dirty="0"/>
              <a:t>— это постоянные негативные комментарии и сообщения в адрес конкретного человека или явления — это полноценная травля. </a:t>
            </a:r>
          </a:p>
          <a:p>
            <a:pPr marL="0" indent="0">
              <a:buNone/>
            </a:pPr>
            <a:r>
              <a:rPr lang="ru-RU" b="1" dirty="0"/>
              <a:t>4. </a:t>
            </a:r>
            <a:r>
              <a:rPr lang="ru-RU" b="1" dirty="0" err="1"/>
              <a:t>Хейт-спич</a:t>
            </a:r>
            <a:r>
              <a:rPr lang="ru-RU" b="1" dirty="0"/>
              <a:t> </a:t>
            </a:r>
            <a:r>
              <a:rPr lang="ru-RU" dirty="0"/>
              <a:t>— это публичное высказывание, выражающее ненависть к определенному человеку, группе людей или явлению.</a:t>
            </a:r>
          </a:p>
          <a:p>
            <a:pPr marL="0" indent="0">
              <a:buNone/>
            </a:pPr>
            <a:r>
              <a:rPr lang="ru-RU" b="1" dirty="0"/>
              <a:t>5. </a:t>
            </a:r>
            <a:r>
              <a:rPr lang="ru-RU" b="1" dirty="0" err="1"/>
              <a:t>Грифинг</a:t>
            </a:r>
            <a:r>
              <a:rPr lang="ru-RU" b="1" dirty="0"/>
              <a:t> </a:t>
            </a:r>
            <a:r>
              <a:rPr lang="ru-RU" dirty="0"/>
              <a:t>— это преследование других игроков в многопользовательских </a:t>
            </a:r>
            <a:r>
              <a:rPr lang="ru-RU" dirty="0" err="1"/>
              <a:t>онлайн-играх</a:t>
            </a:r>
            <a:r>
              <a:rPr lang="ru-RU" dirty="0"/>
              <a:t>.</a:t>
            </a:r>
          </a:p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6262D56-999F-43C8-8F52-5547B9AE4FB3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5D6BBE0-E046-4625-8A5E-015B0D5BB2B4}" type="slidenum">
              <a:rPr lang="ru-RU" smtClean="0">
                <a:solidFill>
                  <a:srgbClr val="003366"/>
                </a:solidFill>
              </a:rPr>
              <a:t>7</a:t>
            </a:fld>
            <a:endParaRPr lang="ru-RU" dirty="0">
              <a:solidFill>
                <a:srgbClr val="003366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210146"/>
          </a:xfrm>
        </p:spPr>
        <p:txBody>
          <a:bodyPr/>
          <a:lstStyle/>
          <a:p>
            <a:pPr algn="ctr"/>
            <a:r>
              <a:rPr lang="ru-RU" sz="2800" b="1" dirty="0">
                <a:solidFill>
                  <a:srgbClr val="003366"/>
                </a:solidFill>
              </a:rPr>
              <a:t>Сексуальное преследование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124744"/>
            <a:ext cx="8229600" cy="5184576"/>
          </a:xfrm>
        </p:spPr>
        <p:txBody>
          <a:bodyPr>
            <a:normAutofit/>
          </a:bodyPr>
          <a:lstStyle/>
          <a:p>
            <a:pPr>
              <a:buClrTx/>
              <a:buFont typeface="Wingdings" panose="05000000000000000000" pitchFamily="2" charset="2"/>
              <a:buChar char="q"/>
            </a:pPr>
            <a:r>
              <a:rPr lang="ru-RU" b="1" dirty="0" err="1"/>
              <a:t>Секстинг</a:t>
            </a:r>
            <a:r>
              <a:rPr lang="ru-RU" dirty="0"/>
              <a:t> — это рассылка или публикация фото- и видеоматериалов эротического/порнографического содержания. Чем старше становятся дети, тем выше вероятность их вовлечения в </a:t>
            </a:r>
            <a:r>
              <a:rPr lang="ru-RU" dirty="0" err="1"/>
              <a:t>секстинг</a:t>
            </a:r>
            <a:r>
              <a:rPr lang="ru-RU" dirty="0"/>
              <a:t>. </a:t>
            </a:r>
          </a:p>
          <a:p>
            <a:pPr>
              <a:buClrTx/>
              <a:buFont typeface="Wingdings" panose="05000000000000000000" pitchFamily="2" charset="2"/>
              <a:buChar char="q"/>
            </a:pPr>
            <a:r>
              <a:rPr lang="ru-RU" b="1" dirty="0" err="1"/>
              <a:t>Порноместь</a:t>
            </a:r>
            <a:r>
              <a:rPr lang="ru-RU" dirty="0"/>
              <a:t> — публикация в интернете компрометирующих фото или видео бывшего партнера в качестве мести за разрыв отношений.</a:t>
            </a:r>
          </a:p>
          <a:p>
            <a:pPr>
              <a:buClrTx/>
              <a:buFont typeface="Wingdings" panose="05000000000000000000" pitchFamily="2" charset="2"/>
              <a:buChar char="q"/>
            </a:pPr>
            <a:r>
              <a:rPr lang="ru-RU" dirty="0"/>
              <a:t> </a:t>
            </a:r>
            <a:r>
              <a:rPr lang="ru-RU" b="1" dirty="0"/>
              <a:t>Шантаж. </a:t>
            </a:r>
            <a:r>
              <a:rPr lang="ru-RU" dirty="0"/>
              <a:t>Размещая в сети любые компрометирующие вас материалы, будьте готовы к тому, что эти материалы могут быть использованы для шантажа. Если шантаж уже начался, ни в коем случае не выполняйте требования шантажиста — это лишь раззадорит его.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E8FD1EC4-A0DB-43D2-9369-0D9907382DF2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5D6BBE0-E046-4625-8A5E-015B0D5BB2B4}" type="slidenum">
              <a:rPr lang="ru-RU" smtClean="0">
                <a:solidFill>
                  <a:srgbClr val="003366"/>
                </a:solidFill>
              </a:rPr>
              <a:t>8</a:t>
            </a:fld>
            <a:endParaRPr lang="ru-RU" dirty="0">
              <a:solidFill>
                <a:srgbClr val="003366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9756" y="548680"/>
            <a:ext cx="8003232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003366"/>
                </a:solidFill>
              </a:rPr>
              <a:t>Действия при сексуальном преследовании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340768"/>
            <a:ext cx="8435280" cy="439248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b="1" dirty="0"/>
              <a:t> </a:t>
            </a:r>
            <a:r>
              <a:rPr lang="ru-RU" sz="2200" b="1" dirty="0"/>
              <a:t>Что делать ребёнку (и взрослому), если его принуждают к общению уговорами, угрозами и т. д.?</a:t>
            </a:r>
          </a:p>
          <a:p>
            <a:pPr marL="0" indent="354013">
              <a:buNone/>
            </a:pPr>
            <a:r>
              <a:rPr lang="ru-RU" b="1" dirty="0"/>
              <a:t>«Банить» </a:t>
            </a:r>
            <a:r>
              <a:rPr lang="ru-RU" dirty="0"/>
              <a:t>(добавлять в черный список) или ограничивать доступ к своей странице, жаловаться администраторам группы и модераторам соцсети.</a:t>
            </a:r>
          </a:p>
          <a:p>
            <a:pPr marL="0" indent="354013">
              <a:buNone/>
            </a:pPr>
            <a:r>
              <a:rPr lang="ru-RU" b="1" dirty="0"/>
              <a:t>Не выполняйте требования агрессора</a:t>
            </a:r>
            <a:r>
              <a:rPr lang="ru-RU" dirty="0"/>
              <a:t>, не вступайте в переговоры и не пытайтесь откупиться — угрозы и требования продолжатся и станут агрессивнее. 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85C27756-729C-4C6D-9654-FB9586AE9621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5D6BBE0-E046-4625-8A5E-015B0D5BB2B4}" type="slidenum">
              <a:rPr lang="ru-RU" smtClean="0">
                <a:solidFill>
                  <a:srgbClr val="003366"/>
                </a:solidFill>
              </a:rPr>
              <a:t>9</a:t>
            </a:fld>
            <a:endParaRPr lang="ru-RU" dirty="0">
              <a:solidFill>
                <a:srgbClr val="003366"/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162</TotalTime>
  <Words>600</Words>
  <Application>Microsoft Office PowerPoint</Application>
  <PresentationFormat>Экран (4:3)</PresentationFormat>
  <Paragraphs>44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Calibri</vt:lpstr>
      <vt:lpstr>Century Schoolbook</vt:lpstr>
      <vt:lpstr>PT Sans</vt:lpstr>
      <vt:lpstr>Wingdings</vt:lpstr>
      <vt:lpstr>Wingdings 2</vt:lpstr>
      <vt:lpstr>Эркер</vt:lpstr>
      <vt:lpstr>Флейминг, хейтинг и не только: что родители должны знать о кибербуллинге</vt:lpstr>
      <vt:lpstr>Противодействие сетевой агрессии. Профилактика </vt:lpstr>
      <vt:lpstr>Презентация PowerPoint</vt:lpstr>
      <vt:lpstr>Презентация PowerPoint</vt:lpstr>
      <vt:lpstr>Презентация PowerPoint</vt:lpstr>
      <vt:lpstr>Виды сетевых атак и противодействие </vt:lpstr>
      <vt:lpstr>Презентация PowerPoint</vt:lpstr>
      <vt:lpstr>Сексуальное преследование </vt:lpstr>
      <vt:lpstr>Действия при сексуальном преследовании </vt:lpstr>
      <vt:lpstr>Презентация PowerPoint</vt:lpstr>
      <vt:lpstr>Презентация PowerPoint</vt:lpstr>
    </vt:vector>
  </TitlesOfParts>
  <Company>RePack by SPecialiST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Флейминг, хейтинг и не только: что родители должны знать о кибербуллинге</dc:title>
  <dc:creator>kab306</dc:creator>
  <cp:lastModifiedBy>Галина Белькова</cp:lastModifiedBy>
  <cp:revision>7</cp:revision>
  <dcterms:created xsi:type="dcterms:W3CDTF">2022-04-18T06:38:42Z</dcterms:created>
  <dcterms:modified xsi:type="dcterms:W3CDTF">2022-04-20T12:01:36Z</dcterms:modified>
</cp:coreProperties>
</file>