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84" r:id="rId3"/>
    <p:sldId id="285" r:id="rId4"/>
    <p:sldId id="281" r:id="rId5"/>
    <p:sldId id="279" r:id="rId6"/>
    <p:sldId id="300" r:id="rId7"/>
    <p:sldId id="301" r:id="rId8"/>
    <p:sldId id="302" r:id="rId9"/>
    <p:sldId id="28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9933"/>
    <a:srgbClr val="B26702"/>
    <a:srgbClr val="DE6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081" autoAdjust="0"/>
    <p:restoredTop sz="94660"/>
  </p:normalViewPr>
  <p:slideViewPr>
    <p:cSldViewPr>
      <p:cViewPr varScale="1">
        <p:scale>
          <a:sx n="106" d="100"/>
          <a:sy n="106" d="100"/>
        </p:scale>
        <p:origin x="130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13C44D-E5DE-40DB-8B01-542C06B394B7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96752"/>
            <a:ext cx="8458200" cy="1222375"/>
          </a:xfrm>
        </p:spPr>
        <p:txBody>
          <a:bodyPr/>
          <a:lstStyle/>
          <a:p>
            <a:pPr algn="ctr"/>
            <a:r>
              <a:rPr lang="ru-RU" dirty="0" smtClean="0">
                <a:cs typeface="Arial" pitchFamily="34" charset="0"/>
              </a:rPr>
              <a:t>Школьная служба примирения «</a:t>
            </a:r>
            <a:r>
              <a:rPr lang="ru-RU" dirty="0" smtClean="0">
                <a:cs typeface="Arial" pitchFamily="34" charset="0"/>
              </a:rPr>
              <a:t>Фабрика дружбы»</a:t>
            </a:r>
            <a:endParaRPr lang="ru-RU" dirty="0"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5517232"/>
            <a:ext cx="5923384" cy="914400"/>
          </a:xfrm>
        </p:spPr>
        <p:txBody>
          <a:bodyPr>
            <a:normAutofit/>
          </a:bodyPr>
          <a:lstStyle/>
          <a:p>
            <a:pPr algn="r"/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2852936"/>
            <a:ext cx="8458200" cy="1222375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>
              <a:spcBef>
                <a:spcPct val="0"/>
              </a:spcBef>
            </a:pP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2671" y="2682887"/>
            <a:ext cx="4163929" cy="257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81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60648"/>
            <a:ext cx="864399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Цель: создание школьной службы примирения</a:t>
            </a:r>
            <a:endParaRPr lang="ru-RU" sz="3600" b="1" i="1" dirty="0" smtClean="0">
              <a:solidFill>
                <a:srgbClr val="FF0000"/>
              </a:solidFill>
            </a:endParaRPr>
          </a:p>
          <a:p>
            <a:pPr>
              <a:buFont typeface="Arial" charset="0"/>
              <a:buChar char="•"/>
            </a:pPr>
            <a:endParaRPr lang="ru-RU" sz="2400" b="1" i="1" dirty="0" smtClean="0"/>
          </a:p>
          <a:p>
            <a:pPr>
              <a:buFont typeface="Arial" charset="0"/>
              <a:buChar char="•"/>
            </a:pPr>
            <a:r>
              <a:rPr lang="ru-RU" sz="2400" b="1" i="1" dirty="0" smtClean="0"/>
              <a:t>Задачи:</a:t>
            </a:r>
          </a:p>
          <a:p>
            <a:pPr>
              <a:buFont typeface="Arial" charset="0"/>
              <a:buChar char="•"/>
            </a:pPr>
            <a:endParaRPr lang="ru-RU" sz="2400" b="1" i="1" dirty="0" smtClean="0"/>
          </a:p>
          <a:p>
            <a:pPr>
              <a:buFont typeface="Arial" charset="0"/>
              <a:buChar char="•"/>
            </a:pPr>
            <a:r>
              <a:rPr lang="ru-RU" sz="2400" b="1" i="1" dirty="0" smtClean="0"/>
              <a:t>1. Создать рабочую группу по формированию и организации школьной службы примирения;</a:t>
            </a:r>
          </a:p>
          <a:p>
            <a:pPr>
              <a:buFont typeface="Arial" charset="0"/>
              <a:buChar char="•"/>
            </a:pPr>
            <a:r>
              <a:rPr lang="ru-RU" sz="2400" b="1" i="1" dirty="0" smtClean="0"/>
              <a:t>2. </a:t>
            </a:r>
            <a:r>
              <a:rPr lang="ru-RU" sz="2400" b="1" i="1" dirty="0"/>
              <a:t>Р</a:t>
            </a:r>
            <a:r>
              <a:rPr lang="ru-RU" sz="2400" b="1" i="1" dirty="0" smtClean="0"/>
              <a:t>азработать нормативно-правовое обеспечение деятельности службы примирения;</a:t>
            </a:r>
          </a:p>
          <a:p>
            <a:pPr>
              <a:buFont typeface="Arial" charset="0"/>
              <a:buChar char="•"/>
            </a:pPr>
            <a:r>
              <a:rPr lang="ru-RU" sz="2400" b="1" i="1" dirty="0"/>
              <a:t>3</a:t>
            </a:r>
            <a:r>
              <a:rPr lang="ru-RU" sz="2400" b="1" i="1" dirty="0" smtClean="0"/>
              <a:t>. Презентовать деятельность школьной службы примирения;</a:t>
            </a:r>
          </a:p>
          <a:p>
            <a:pPr>
              <a:buFont typeface="Arial" charset="0"/>
              <a:buChar char="•"/>
            </a:pPr>
            <a:r>
              <a:rPr lang="ru-RU" sz="2400" b="1" i="1" dirty="0" smtClean="0"/>
              <a:t>4. Организовать работу по плану.</a:t>
            </a:r>
            <a:endParaRPr lang="ru-RU" sz="2400" b="1" i="1" dirty="0" smtClean="0"/>
          </a:p>
          <a:p>
            <a:pPr>
              <a:buFont typeface="Arial" charset="0"/>
              <a:buChar char="•"/>
            </a:pPr>
            <a:endParaRPr lang="ru-RU" sz="24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291688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>
                <a:solidFill>
                  <a:srgbClr val="800000"/>
                </a:solidFill>
              </a:rPr>
              <a:t>Риски:</a:t>
            </a:r>
            <a:endParaRPr lang="ru-RU" altLang="ru-RU" dirty="0" smtClean="0">
              <a:solidFill>
                <a:srgbClr val="80000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buFontTx/>
              <a:buChar char="-"/>
            </a:pPr>
            <a:r>
              <a:rPr lang="ru-RU" altLang="ru-RU" dirty="0" smtClean="0"/>
              <a:t>Неприятие субъектами образовательного процесса медиации в связи с низкой информированностью о деятельности службы;</a:t>
            </a:r>
          </a:p>
          <a:p>
            <a:pPr eaLnBrk="1" hangingPunct="1">
              <a:buFontTx/>
              <a:buChar char="-"/>
            </a:pPr>
            <a:r>
              <a:rPr lang="ru-RU" altLang="ru-RU" dirty="0" smtClean="0"/>
              <a:t>Формальный подход к организации деятельности;</a:t>
            </a:r>
          </a:p>
          <a:p>
            <a:pPr eaLnBrk="1" hangingPunct="1">
              <a:buFontTx/>
              <a:buChar char="-"/>
            </a:pPr>
            <a:r>
              <a:rPr lang="ru-RU" altLang="ru-RU" dirty="0"/>
              <a:t>О</a:t>
            </a:r>
            <a:r>
              <a:rPr lang="ru-RU" altLang="ru-RU" dirty="0" smtClean="0"/>
              <a:t>тсутствие подготовленных педагогических кадров;</a:t>
            </a:r>
          </a:p>
          <a:p>
            <a:pPr eaLnBrk="1" hangingPunct="1">
              <a:buFontTx/>
              <a:buChar char="-"/>
            </a:pPr>
            <a:r>
              <a:rPr lang="ru-RU" altLang="ru-RU" dirty="0" smtClean="0"/>
              <a:t>Высокая загруженность педагогических работников;</a:t>
            </a:r>
          </a:p>
          <a:p>
            <a:pPr eaLnBrk="1" hangingPunct="1">
              <a:buFontTx/>
              <a:buChar char="-"/>
            </a:pPr>
            <a:r>
              <a:rPr lang="ru-RU" altLang="ru-RU" dirty="0" smtClean="0"/>
              <a:t>Недостаточная материальная база.</a:t>
            </a:r>
          </a:p>
          <a:p>
            <a:pPr eaLnBrk="1" hangingPunct="1">
              <a:buFontTx/>
              <a:buChar char="-"/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18475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Пути преодоления рисков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628800"/>
            <a:ext cx="8686800" cy="482716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просвещение  субъектов образовательного процесса по данной тематике;</a:t>
            </a:r>
          </a:p>
          <a:p>
            <a:r>
              <a:rPr lang="ru-RU" sz="2800" dirty="0" smtClean="0"/>
              <a:t>Введение в штатное расписание ОО ставки медиатора;</a:t>
            </a:r>
          </a:p>
          <a:p>
            <a:r>
              <a:rPr lang="ru-RU" sz="2800" dirty="0" smtClean="0"/>
              <a:t>Обучение команды единомышленников;</a:t>
            </a:r>
          </a:p>
          <a:p>
            <a:r>
              <a:rPr lang="ru-RU" sz="2800" dirty="0" smtClean="0"/>
              <a:t>Вовлечение в работу службы примирения сторонних служб и общественных организаций и в дальнейшем взаимодействие;</a:t>
            </a:r>
          </a:p>
          <a:p>
            <a:r>
              <a:rPr lang="ru-RU" sz="2800" dirty="0" smtClean="0"/>
              <a:t>Стимулирование педагогических работников, вовлеченных в работу службы.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Этапы</a:t>
            </a:r>
            <a:br>
              <a:rPr lang="ru-RU" dirty="0" smtClean="0"/>
            </a:br>
            <a:r>
              <a:rPr lang="ru-RU" sz="3100" dirty="0" smtClean="0"/>
              <a:t>1.Диагостический</a:t>
            </a: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77072"/>
            <a:ext cx="8812088" cy="257911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7504" y="1556792"/>
            <a:ext cx="4499992" cy="2376264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algn="ctr">
              <a:buNone/>
            </a:pPr>
            <a:endParaRPr lang="ru-RU" sz="3600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631437"/>
              </p:ext>
            </p:extLst>
          </p:nvPr>
        </p:nvGraphicFramePr>
        <p:xfrm>
          <a:off x="304800" y="1397000"/>
          <a:ext cx="8507288" cy="5183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2944"/>
                <a:gridCol w="1224136"/>
                <a:gridCol w="2520280"/>
                <a:gridCol w="2799928"/>
              </a:tblGrid>
              <a:tr h="7786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Мероприятия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Ответственный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Планируемый результат</a:t>
                      </a:r>
                      <a:endParaRPr lang="ru-RU" dirty="0"/>
                    </a:p>
                  </a:txBody>
                  <a:tcPr/>
                </a:tc>
              </a:tr>
              <a:tr h="9206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Сбор информации о </a:t>
                      </a:r>
                      <a:r>
                        <a:rPr lang="ru-RU" dirty="0" smtClean="0"/>
                        <a:t>готовности педагогов к внедрению службы примирения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сентябрь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Зам. директора по УВР, медиатор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знание о понятии «медиация», готовности педагогов участвовать в примирительных процедурах</a:t>
                      </a:r>
                      <a:endParaRPr lang="ru-RU" dirty="0"/>
                    </a:p>
                  </a:txBody>
                  <a:tcPr/>
                </a:tc>
              </a:tr>
              <a:tr h="119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Анкетирование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сентябрь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Классный руководитель, медиатор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определение</a:t>
                      </a:r>
                      <a:r>
                        <a:rPr lang="ru-RU" baseline="0" dirty="0" smtClean="0"/>
                        <a:t> кандидатов</a:t>
                      </a:r>
                      <a:endParaRPr lang="ru-RU" dirty="0"/>
                    </a:p>
                  </a:txBody>
                  <a:tcPr/>
                </a:tc>
              </a:tr>
              <a:tr h="1196833">
                <a:tc>
                  <a:txBody>
                    <a:bodyPr/>
                    <a:lstStyle/>
                    <a:p>
                      <a:r>
                        <a:rPr lang="ru-RU" dirty="0" smtClean="0"/>
                        <a:t>Мониторинг частоты случаев конфликтных ситуаций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Педагог-психолог, социальный педагог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Список типов конфликтов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Этапы</a:t>
            </a:r>
            <a:br>
              <a:rPr lang="ru-RU" dirty="0" smtClean="0"/>
            </a:br>
            <a:r>
              <a:rPr lang="ru-RU" sz="3100" dirty="0" smtClean="0"/>
              <a:t>2. Организационный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77072"/>
            <a:ext cx="8812088" cy="257911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7504" y="1556792"/>
            <a:ext cx="4499992" cy="2376264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algn="ctr">
              <a:buNone/>
            </a:pPr>
            <a:endParaRPr lang="ru-RU" sz="3600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301496"/>
              </p:ext>
            </p:extLst>
          </p:nvPr>
        </p:nvGraphicFramePr>
        <p:xfrm>
          <a:off x="304800" y="1397000"/>
          <a:ext cx="8507288" cy="52897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2944"/>
                <a:gridCol w="1224136"/>
                <a:gridCol w="2520280"/>
                <a:gridCol w="2799928"/>
              </a:tblGrid>
              <a:tr h="7786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Мероприятия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Ответственный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Планируемый результат</a:t>
                      </a:r>
                      <a:endParaRPr lang="ru-RU" dirty="0"/>
                    </a:p>
                  </a:txBody>
                  <a:tcPr/>
                </a:tc>
              </a:tr>
              <a:tr h="9206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Создание рабочей группы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Директор, Зам. директора по УВР, медиатор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Приказ о создании рабочей группы</a:t>
                      </a:r>
                      <a:endParaRPr lang="ru-RU" dirty="0"/>
                    </a:p>
                  </a:txBody>
                  <a:tcPr/>
                </a:tc>
              </a:tr>
              <a:tr h="1196833">
                <a:tc>
                  <a:txBody>
                    <a:bodyPr/>
                    <a:lstStyle/>
                    <a:p>
                      <a:r>
                        <a:rPr lang="ru-RU" dirty="0" smtClean="0"/>
                        <a:t>Разработка положения о школьной службе</a:t>
                      </a:r>
                      <a:r>
                        <a:rPr lang="ru-RU" baseline="0" dirty="0" smtClean="0"/>
                        <a:t> примирения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Директор, Зам. директора по УВР, медиатор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Утвержденное положение</a:t>
                      </a:r>
                      <a:endParaRPr lang="ru-RU" dirty="0"/>
                    </a:p>
                  </a:txBody>
                  <a:tcPr/>
                </a:tc>
              </a:tr>
              <a:tr h="1196833">
                <a:tc>
                  <a:txBody>
                    <a:bodyPr/>
                    <a:lstStyle/>
                    <a:p>
                      <a:r>
                        <a:rPr lang="ru-RU" dirty="0" smtClean="0"/>
                        <a:t>Разработка</a:t>
                      </a:r>
                      <a:r>
                        <a:rPr lang="ru-RU" baseline="0" dirty="0" smtClean="0"/>
                        <a:t> плана деятельности службы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медиатор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Наличие</a:t>
                      </a:r>
                      <a:r>
                        <a:rPr lang="ru-RU" baseline="0" dirty="0" smtClean="0"/>
                        <a:t> плана работы</a:t>
                      </a:r>
                      <a:endParaRPr lang="ru-RU" dirty="0"/>
                    </a:p>
                  </a:txBody>
                  <a:tcPr/>
                </a:tc>
              </a:tr>
              <a:tr h="1196833">
                <a:tc>
                  <a:txBody>
                    <a:bodyPr/>
                    <a:lstStyle/>
                    <a:p>
                      <a:r>
                        <a:rPr lang="ru-RU" dirty="0" smtClean="0"/>
                        <a:t>Организация обучения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ноябрь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Директор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Наличие сертификатов о повышении компетентности по</a:t>
                      </a:r>
                      <a:r>
                        <a:rPr lang="ru-RU" baseline="0" dirty="0" smtClean="0"/>
                        <a:t> вопросам медиации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832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Этапы</a:t>
            </a:r>
            <a:br>
              <a:rPr lang="ru-RU" dirty="0" smtClean="0"/>
            </a:br>
            <a:r>
              <a:rPr lang="ru-RU" sz="3100" dirty="0" smtClean="0"/>
              <a:t>3. </a:t>
            </a:r>
            <a:r>
              <a:rPr lang="ru-RU" sz="3100" dirty="0" err="1" smtClean="0"/>
              <a:t>Учебно</a:t>
            </a:r>
            <a:r>
              <a:rPr lang="ru-RU" sz="3100" dirty="0" smtClean="0"/>
              <a:t> - методический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77072"/>
            <a:ext cx="8812088" cy="257911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7504" y="1556792"/>
            <a:ext cx="4499992" cy="2376264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algn="ctr">
              <a:buNone/>
            </a:pPr>
            <a:endParaRPr lang="ru-RU" sz="3600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380906"/>
              </p:ext>
            </p:extLst>
          </p:nvPr>
        </p:nvGraphicFramePr>
        <p:xfrm>
          <a:off x="304800" y="1397000"/>
          <a:ext cx="8507288" cy="5317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2944"/>
                <a:gridCol w="1224136"/>
                <a:gridCol w="2520280"/>
                <a:gridCol w="2799928"/>
              </a:tblGrid>
              <a:tr h="51983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Мероприятия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Ответственный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Планируемый результат</a:t>
                      </a:r>
                      <a:endParaRPr lang="ru-RU" dirty="0"/>
                    </a:p>
                  </a:txBody>
                  <a:tcPr/>
                </a:tc>
              </a:tr>
              <a:tr h="11093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Просвещение</a:t>
                      </a:r>
                      <a:r>
                        <a:rPr lang="ru-RU" baseline="0" dirty="0" smtClean="0"/>
                        <a:t> всех субъектов образовательного процесса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</a:t>
                      </a:r>
                      <a:r>
                        <a:rPr lang="ru-RU" baseline="0" dirty="0" smtClean="0"/>
                        <a:t> плану работы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Директор, Зам. директора по УВР, медиатор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Протоколы</a:t>
                      </a:r>
                      <a:r>
                        <a:rPr lang="ru-RU" baseline="0" dirty="0" smtClean="0"/>
                        <a:t> родительских собраний, педагогических советов, круглых столов, конференций; сайт ОО</a:t>
                      </a:r>
                      <a:endParaRPr lang="ru-RU" dirty="0"/>
                    </a:p>
                  </a:txBody>
                  <a:tcPr/>
                </a:tc>
              </a:tr>
              <a:tr h="1196833">
                <a:tc>
                  <a:txBody>
                    <a:bodyPr/>
                    <a:lstStyle/>
                    <a:p>
                      <a:r>
                        <a:rPr lang="ru-RU" dirty="0" smtClean="0"/>
                        <a:t>Документационное сопровождение</a:t>
                      </a:r>
                      <a:r>
                        <a:rPr lang="ru-RU" baseline="0" dirty="0" smtClean="0"/>
                        <a:t> деятельности службы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</a:t>
                      </a:r>
                      <a:r>
                        <a:rPr lang="ru-RU" baseline="0" dirty="0" smtClean="0"/>
                        <a:t> плану работы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медиатор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Отчетная</a:t>
                      </a:r>
                      <a:r>
                        <a:rPr lang="ru-RU" baseline="0" dirty="0" smtClean="0"/>
                        <a:t> документация</a:t>
                      </a:r>
                      <a:endParaRPr lang="ru-RU" dirty="0"/>
                    </a:p>
                  </a:txBody>
                  <a:tcPr/>
                </a:tc>
              </a:tr>
              <a:tr h="9486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Адаптирование</a:t>
                      </a:r>
                      <a:r>
                        <a:rPr lang="ru-RU" dirty="0" smtClean="0"/>
                        <a:t> программ медиации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r>
                        <a:rPr lang="ru-RU" baseline="0" dirty="0" smtClean="0"/>
                        <a:t> течение года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Медиатор, участники службы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Готовность к реализации</a:t>
                      </a:r>
                      <a:r>
                        <a:rPr lang="ru-RU" baseline="0" dirty="0" smtClean="0"/>
                        <a:t> программ</a:t>
                      </a:r>
                      <a:endParaRPr lang="ru-RU" dirty="0"/>
                    </a:p>
                  </a:txBody>
                  <a:tcPr/>
                </a:tc>
              </a:tr>
              <a:tr h="1196833">
                <a:tc>
                  <a:txBody>
                    <a:bodyPr/>
                    <a:lstStyle/>
                    <a:p>
                      <a:r>
                        <a:rPr lang="ru-RU" dirty="0" smtClean="0"/>
                        <a:t>Организация обучения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ноябрь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Директор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Приобретение навыков</a:t>
                      </a:r>
                      <a:r>
                        <a:rPr lang="ru-RU" baseline="0" dirty="0" smtClean="0"/>
                        <a:t> разрешения конфликтных ситуаций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69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675" y="210344"/>
            <a:ext cx="8686800" cy="11067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Этапы</a:t>
            </a:r>
            <a:br>
              <a:rPr lang="ru-RU" dirty="0" smtClean="0"/>
            </a:br>
            <a:r>
              <a:rPr lang="ru-RU" sz="3100" dirty="0" smtClean="0"/>
              <a:t>4. Инновационный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77072"/>
            <a:ext cx="8812088" cy="257911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7504" y="1556792"/>
            <a:ext cx="4499992" cy="2376264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algn="ctr">
              <a:buNone/>
            </a:pPr>
            <a:endParaRPr lang="ru-RU" sz="3600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050031"/>
              </p:ext>
            </p:extLst>
          </p:nvPr>
        </p:nvGraphicFramePr>
        <p:xfrm>
          <a:off x="304800" y="1397000"/>
          <a:ext cx="8507288" cy="3438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2944"/>
                <a:gridCol w="1224136"/>
                <a:gridCol w="2520280"/>
                <a:gridCol w="2799928"/>
              </a:tblGrid>
              <a:tr h="7786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Мероприятия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Ответственный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Планируемый результат</a:t>
                      </a:r>
                      <a:endParaRPr lang="ru-RU" dirty="0"/>
                    </a:p>
                  </a:txBody>
                  <a:tcPr/>
                </a:tc>
              </a:tr>
              <a:tr h="9206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Реализация деятельности службы примирения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</a:t>
                      </a:r>
                      <a:r>
                        <a:rPr lang="ru-RU" baseline="0" dirty="0" smtClean="0"/>
                        <a:t> плану работы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Директор, Зам. директора по УВР, медиатор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Разрешение</a:t>
                      </a:r>
                      <a:r>
                        <a:rPr lang="ru-RU" baseline="0" dirty="0" smtClean="0"/>
                        <a:t> конфликтных ситуаций, снижение частоты случаев возникающих вновь и повторных.</a:t>
                      </a:r>
                      <a:endParaRPr lang="ru-RU" dirty="0"/>
                    </a:p>
                  </a:txBody>
                  <a:tcPr/>
                </a:tc>
              </a:tr>
              <a:tr h="1196833">
                <a:tc>
                  <a:txBody>
                    <a:bodyPr/>
                    <a:lstStyle/>
                    <a:p>
                      <a:r>
                        <a:rPr lang="ru-RU" dirty="0" smtClean="0"/>
                        <a:t>Обмен</a:t>
                      </a:r>
                      <a:r>
                        <a:rPr lang="ru-RU" baseline="0" dirty="0" smtClean="0"/>
                        <a:t> опытом работы с коллегами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</a:t>
                      </a:r>
                      <a:r>
                        <a:rPr lang="ru-RU" baseline="0" dirty="0" smtClean="0"/>
                        <a:t> плану работы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медиатор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Получение новых знаний,  методов и приемов</a:t>
                      </a:r>
                      <a:r>
                        <a:rPr lang="ru-RU" baseline="0" dirty="0" smtClean="0"/>
                        <a:t> в разрешении конфликтов.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060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852936"/>
            <a:ext cx="4392488" cy="3768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604</TotalTime>
  <Words>390</Words>
  <Application>Microsoft Office PowerPoint</Application>
  <PresentationFormat>Экран (4:3)</PresentationFormat>
  <Paragraphs>98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Franklin Gothic Book</vt:lpstr>
      <vt:lpstr>Franklin Gothic Medium</vt:lpstr>
      <vt:lpstr>Wingdings 2</vt:lpstr>
      <vt:lpstr>Трек</vt:lpstr>
      <vt:lpstr>Школьная служба примирения «Фабрика дружбы»</vt:lpstr>
      <vt:lpstr>Презентация PowerPoint</vt:lpstr>
      <vt:lpstr>Риски:</vt:lpstr>
      <vt:lpstr>Пути преодоления рисков</vt:lpstr>
      <vt:lpstr>Этапы 1.Диагостический </vt:lpstr>
      <vt:lpstr>Этапы 2. Организационный</vt:lpstr>
      <vt:lpstr>Этапы 3. Учебно - методический</vt:lpstr>
      <vt:lpstr>Этапы 4. Инновационный</vt:lpstr>
      <vt:lpstr>Спасибо за внимание!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Законодательная основа школьных служб медиации</dc:title>
  <dc:creator>Ирина Тесленко</dc:creator>
  <cp:lastModifiedBy>Слушатель курсов</cp:lastModifiedBy>
  <cp:revision>90</cp:revision>
  <dcterms:created xsi:type="dcterms:W3CDTF">2014-09-28T16:30:17Z</dcterms:created>
  <dcterms:modified xsi:type="dcterms:W3CDTF">2019-05-16T09:44:03Z</dcterms:modified>
</cp:coreProperties>
</file>