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CFBF"/>
    <a:srgbClr val="25E7E2"/>
    <a:srgbClr val="00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713" autoAdjust="0"/>
    <p:restoredTop sz="86379" autoAdjust="0"/>
  </p:normalViewPr>
  <p:slideViewPr>
    <p:cSldViewPr>
      <p:cViewPr>
        <p:scale>
          <a:sx n="98" d="100"/>
          <a:sy n="98" d="100"/>
        </p:scale>
        <p:origin x="-420" y="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C7156-A484-46F3-AD8C-1524AB34E8A7}" type="datetimeFigureOut">
              <a:rPr lang="ru-RU" smtClean="0"/>
              <a:pPr/>
              <a:t>26.12.2017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FA0B4-B833-4407-BF86-2EB028F9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0410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5A95-0380-4DBA-BDB7-5067893D3FBE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Щербакова Е.В. г. Реж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472F-F5A9-467A-BB17-B0535D859698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E664-3270-4D65-B0D4-E2AF02D92C61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C4A9F-8B73-467E-8F13-13AD6B50BEF3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F373-750D-4DD0-9E62-CCC1E438BA74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E1105-6707-4CC6-AD73-637BB8AD10E6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F0A7-49DA-4F13-A599-52EBF8744B9C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B94C-74EE-4B83-B8B5-A2B7D07BC588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D8BB-0413-4BDC-9181-705F2A53A7BA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CF387-8FF7-4F02-914A-67B51C9B47B4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5729-E839-41AA-BBA8-AC7E3FA70702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42A2B-EE2D-4DCC-A439-798C29918769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Щербакова Е.В. г. Реж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Скругленный прямоугольник 6"/>
          <p:cNvSpPr/>
          <p:nvPr userDrawn="1"/>
        </p:nvSpPr>
        <p:spPr>
          <a:xfrm>
            <a:off x="179512" y="116632"/>
            <a:ext cx="8784976" cy="6624736"/>
          </a:xfrm>
          <a:prstGeom prst="roundRect">
            <a:avLst/>
          </a:prstGeom>
          <a:solidFill>
            <a:srgbClr val="00FFCC"/>
          </a:solidFill>
          <a:ln w="76200">
            <a:solidFill>
              <a:srgbClr val="23CFBF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 userDrawn="1"/>
        </p:nvSpPr>
        <p:spPr>
          <a:xfrm>
            <a:off x="323528" y="260648"/>
            <a:ext cx="8496944" cy="6336704"/>
          </a:xfrm>
          <a:prstGeom prst="roundRect">
            <a:avLst/>
          </a:prstGeom>
          <a:solidFill>
            <a:srgbClr val="00FFCC"/>
          </a:solidFill>
          <a:ln w="76200">
            <a:solidFill>
              <a:srgbClr val="23CFB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https://ds33-schel.edumsko.ru/uploads/3000/2113/section/120761/clip_image001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96552" y="-1"/>
            <a:ext cx="337185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s33-schel.edumsko.ru/uploads/3000/2113/section/120761/clip_image001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Публичный отчёт о выполнении коллективного договора на 2017 год</a:t>
            </a:r>
            <a:b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МАОУ СОШ № 2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Щербакова Е.В.</a:t>
            </a:r>
            <a:endParaRPr lang="ru-RU" sz="20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37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 школе </a:t>
            </a:r>
            <a:r>
              <a:rPr lang="ru-RU" dirty="0"/>
              <a:t>совместно с выборным органом первичной профсоюзной организации создана комиссия по охране труда для осуществления контроля за состоянием условий и выполнением соглашений по охране труда.</a:t>
            </a:r>
          </a:p>
          <a:p>
            <a:pPr marL="0" indent="0" algn="ctr">
              <a:buNone/>
            </a:pPr>
            <a:r>
              <a:rPr lang="ru-RU" dirty="0" smtClean="0"/>
              <a:t>В </a:t>
            </a:r>
            <a:r>
              <a:rPr lang="ru-RU" dirty="0"/>
              <a:t>соответствии с графиком были проведены инструктажи работников по технике безопасности и охране труда.</a:t>
            </a:r>
          </a:p>
          <a:p>
            <a:pPr marL="0" indent="0" algn="ctr">
              <a:buNone/>
            </a:pPr>
            <a:r>
              <a:rPr lang="ru-RU" dirty="0"/>
              <a:t>Работодателем был заключен договор с </a:t>
            </a:r>
            <a:r>
              <a:rPr lang="ru-RU" dirty="0" smtClean="0"/>
              <a:t>ЦРБ </a:t>
            </a:r>
            <a:r>
              <a:rPr lang="ru-RU" dirty="0"/>
              <a:t>на прохождение периодических медицинских осмотров, что позволило работникам пройти медкомиссию в установленные сроки.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234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течение </a:t>
            </a:r>
            <a:r>
              <a:rPr lang="ru-RU" dirty="0" smtClean="0"/>
              <a:t>2017 </a:t>
            </a:r>
            <a:r>
              <a:rPr lang="ru-RU" dirty="0"/>
              <a:t>года были поощрены </a:t>
            </a:r>
            <a:r>
              <a:rPr lang="ru-RU" dirty="0" smtClean="0"/>
              <a:t>сотрудники в </a:t>
            </a:r>
            <a:r>
              <a:rPr lang="ru-RU" dirty="0"/>
              <a:t>связи с юбилейными </a:t>
            </a:r>
            <a:r>
              <a:rPr lang="ru-RU" dirty="0" smtClean="0"/>
              <a:t>датами (55 лет).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1036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соответствии с пунктами коллективного договора и с целью обеспечения эмоционального благополучия в коллективе </a:t>
            </a:r>
            <a:r>
              <a:rPr lang="ru-RU" dirty="0" smtClean="0"/>
              <a:t>были созданы условия </a:t>
            </a:r>
            <a:r>
              <a:rPr lang="ru-RU" dirty="0"/>
              <a:t>для ведения культурно-массовой работы. За отчетный период были проведены следующие мероприятия:</a:t>
            </a:r>
          </a:p>
          <a:p>
            <a:pPr marL="0" indent="0">
              <a:buNone/>
            </a:pPr>
            <a:r>
              <a:rPr lang="ru-RU" dirty="0"/>
              <a:t>1. Поздравления с юбилеем работников.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smtClean="0"/>
              <a:t>Поздравления </a:t>
            </a:r>
            <a:r>
              <a:rPr lang="ru-RU" dirty="0"/>
              <a:t>работников с днем 8 марта и 23 </a:t>
            </a:r>
            <a:r>
              <a:rPr lang="ru-RU" dirty="0" smtClean="0"/>
              <a:t>февраля, с Днём Учителя.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Приняли в праздничных районных </a:t>
            </a:r>
            <a:r>
              <a:rPr lang="ru-RU" dirty="0" smtClean="0"/>
              <a:t>мероприятиях, </a:t>
            </a:r>
            <a:r>
              <a:rPr lang="ru-RU" dirty="0"/>
              <a:t>посвященных </a:t>
            </a:r>
            <a:r>
              <a:rPr lang="ru-RU" dirty="0" smtClean="0"/>
              <a:t>Дню весны и труда – 1 мая; Дню </a:t>
            </a:r>
            <a:r>
              <a:rPr lang="ru-RU" dirty="0"/>
              <a:t>Победы; </a:t>
            </a:r>
            <a:r>
              <a:rPr lang="ru-RU" dirty="0" smtClean="0"/>
              <a:t>Дню пожилого человека.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smtClean="0"/>
              <a:t>Организация </a:t>
            </a:r>
            <a:r>
              <a:rPr lang="ru-RU" dirty="0"/>
              <a:t>проведения Новогоднего огонька (с обеспечением всех членов Профсоюза новогодними подарками).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246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Проводится </a:t>
            </a:r>
            <a:r>
              <a:rPr lang="ru-RU" dirty="0"/>
              <a:t>работа по развитию физической культуры и спорта в </a:t>
            </a:r>
            <a:r>
              <a:rPr lang="ru-RU" dirty="0" smtClean="0"/>
              <a:t>целях профилактики </a:t>
            </a:r>
            <a:r>
              <a:rPr lang="ru-RU" dirty="0"/>
              <a:t>заболеваний, укрепления здоровья, поддержания высокой работоспособности </a:t>
            </a:r>
            <a:r>
              <a:rPr lang="ru-RU" dirty="0" smtClean="0"/>
              <a:t>членов коллектива.</a:t>
            </a:r>
          </a:p>
          <a:p>
            <a:pPr marL="0" indent="0" algn="ctr">
              <a:buNone/>
            </a:pPr>
            <a:r>
              <a:rPr lang="ru-RU" dirty="0" smtClean="0"/>
              <a:t>В рамках Спартакиады команда спортсменов занимает 2 место среди школ и детских садов.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852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</a:t>
            </a:r>
            <a:r>
              <a:rPr lang="ru-RU" dirty="0" smtClean="0"/>
              <a:t> школе работают молодые педагоги. </a:t>
            </a:r>
            <a:br>
              <a:rPr lang="ru-RU" dirty="0" smtClean="0"/>
            </a:br>
            <a:r>
              <a:rPr lang="ru-RU" dirty="0" smtClean="0"/>
              <a:t>У молодого специалиста, учителя математики </a:t>
            </a:r>
            <a:r>
              <a:rPr lang="ru-RU" dirty="0" err="1" smtClean="0"/>
              <a:t>Чихирникова</a:t>
            </a:r>
            <a:r>
              <a:rPr lang="ru-RU" dirty="0" smtClean="0"/>
              <a:t> С.С.,  наставником является Быкова С.В. </a:t>
            </a:r>
            <a:r>
              <a:rPr lang="ru-RU" dirty="0"/>
              <a:t>для оказания практической помощи в вопросах совершенствования теоретических и практических знаний и </a:t>
            </a:r>
            <a:r>
              <a:rPr lang="ru-RU" dirty="0" smtClean="0"/>
              <a:t>повышения педагогического </a:t>
            </a:r>
            <a:r>
              <a:rPr lang="ru-RU" dirty="0"/>
              <a:t>мастерства</a:t>
            </a:r>
            <a:r>
              <a:rPr lang="ru-RU" dirty="0" smtClean="0"/>
              <a:t>.</a:t>
            </a:r>
          </a:p>
          <a:p>
            <a:r>
              <a:rPr lang="ru-RU" dirty="0"/>
              <a:t>В начальной школе </a:t>
            </a:r>
            <a:r>
              <a:rPr lang="ru-RU" dirty="0" smtClean="0"/>
              <a:t>наставником </a:t>
            </a:r>
            <a:r>
              <a:rPr lang="ru-RU" dirty="0"/>
              <a:t>молодых специалистов является Коновалова О.В</a:t>
            </a:r>
            <a:r>
              <a:rPr lang="ru-RU" dirty="0" smtClean="0"/>
              <a:t>. Согласно КД, доплата </a:t>
            </a:r>
            <a:r>
              <a:rPr lang="ru-RU" dirty="0"/>
              <a:t>за дополнительный вид работ составляет 20% от должностного </a:t>
            </a:r>
            <a:r>
              <a:rPr lang="ru-RU" dirty="0" smtClean="0"/>
              <a:t>оклада.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0812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Измайлову Т.М</a:t>
            </a:r>
            <a:r>
              <a:rPr lang="ru-RU" dirty="0" smtClean="0"/>
              <a:t>. </a:t>
            </a:r>
            <a:r>
              <a:rPr lang="ru-RU" dirty="0"/>
              <a:t>в соответствии с трехсторонним соглашением между Министерством общего и профессионального образования Свердловской области, Ассоциацией «Совет муниципальных образований Свердловской области» и Свердловской областной организацией Профсоюза работников народного образования и науки РФ выплачено пособие в размере 30.000рублей.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7010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 </a:t>
            </a:r>
            <a:r>
              <a:rPr lang="ru-RU" dirty="0"/>
              <a:t>целом коллективный договор </a:t>
            </a:r>
            <a:r>
              <a:rPr lang="ru-RU" dirty="0" smtClean="0"/>
              <a:t>МАОУ СОШ № 2 за 2017 </a:t>
            </a:r>
            <a:r>
              <a:rPr lang="ru-RU" dirty="0"/>
              <a:t>год </a:t>
            </a:r>
            <a:r>
              <a:rPr lang="ru-RU" dirty="0" smtClean="0"/>
              <a:t>выполнен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/>
              <a:t>Профсоюзная организация намерена и дальше строить конструктивные отношения с администрацией в целях наиболее эффективного решения социально-экономических вопросов в </a:t>
            </a:r>
            <a:r>
              <a:rPr lang="ru-RU" dirty="0" smtClean="0"/>
              <a:t>коллективе.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9246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ds33-schel.edumsko.ru/uploads/3000/2113/section/120761/clip_image001.png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390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По </a:t>
            </a:r>
            <a:r>
              <a:rPr lang="ru-RU" dirty="0"/>
              <a:t>состоянию на </a:t>
            </a:r>
            <a:r>
              <a:rPr lang="ru-RU" dirty="0" smtClean="0"/>
              <a:t>25.12.2017 </a:t>
            </a:r>
            <a:r>
              <a:rPr lang="ru-RU" dirty="0"/>
              <a:t>г. численность работников нашего учреждения составила </a:t>
            </a:r>
            <a:r>
              <a:rPr lang="ru-RU" dirty="0" smtClean="0"/>
              <a:t>73 человека. </a:t>
            </a:r>
            <a:r>
              <a:rPr lang="ru-RU" dirty="0"/>
              <a:t>Членами профсоюза являются </a:t>
            </a:r>
            <a:r>
              <a:rPr lang="ru-RU" dirty="0" smtClean="0"/>
              <a:t>40 </a:t>
            </a:r>
            <a:r>
              <a:rPr lang="ru-RU" dirty="0"/>
              <a:t>человек, что составляет </a:t>
            </a:r>
            <a:r>
              <a:rPr lang="ru-RU" dirty="0" smtClean="0"/>
              <a:t>55 </a:t>
            </a:r>
            <a:r>
              <a:rPr lang="ru-RU" dirty="0"/>
              <a:t>%.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577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Коллективный </a:t>
            </a:r>
            <a:r>
              <a:rPr lang="ru-RU" dirty="0"/>
              <a:t>договор </a:t>
            </a:r>
            <a:r>
              <a:rPr lang="ru-RU" dirty="0" smtClean="0"/>
              <a:t>утверждён на общем собрании трудового коллектива 14.02.2017 года </a:t>
            </a:r>
            <a:r>
              <a:rPr lang="ru-RU" dirty="0"/>
              <a:t>и прошёл уведомительную регистрацию в </a:t>
            </a:r>
            <a:r>
              <a:rPr lang="ru-RU" dirty="0" err="1" smtClean="0"/>
              <a:t>Режевском</a:t>
            </a:r>
            <a:r>
              <a:rPr lang="ru-RU" dirty="0" smtClean="0"/>
              <a:t> центре занятости </a:t>
            </a:r>
            <a:br>
              <a:rPr lang="ru-RU" dirty="0" smtClean="0"/>
            </a:br>
            <a:r>
              <a:rPr lang="ru-RU" dirty="0" smtClean="0"/>
              <a:t>23.03. 2017года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Срок </a:t>
            </a:r>
            <a:r>
              <a:rPr lang="ru-RU" dirty="0"/>
              <a:t>действия коллективного договора 3 года. Представителем работников </a:t>
            </a:r>
            <a:r>
              <a:rPr lang="ru-RU" dirty="0" smtClean="0"/>
              <a:t>школы при </a:t>
            </a:r>
            <a:r>
              <a:rPr lang="ru-RU" dirty="0"/>
              <a:t>проведении коллективных переговоров является первичная профсоюзная организация </a:t>
            </a:r>
            <a:r>
              <a:rPr lang="ru-RU" dirty="0" smtClean="0"/>
              <a:t>МАОУ СОШ № 2.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50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Трудовые </a:t>
            </a:r>
            <a:r>
              <a:rPr lang="ru-RU" dirty="0" smtClean="0"/>
              <a:t>договоры </a:t>
            </a:r>
            <a:r>
              <a:rPr lang="ru-RU" dirty="0"/>
              <a:t>работников соответствуют трудовому законодательству и настоящему коллективному договору, заключены со всеми работниками в двух экземплярах под роспись. Все оговоренные условия трудового договора выполнены, соответствует объем учебной нагрузки.</a:t>
            </a:r>
          </a:p>
          <a:p>
            <a:pPr algn="ctr"/>
            <a:r>
              <a:rPr lang="ru-RU" dirty="0"/>
              <a:t>В течение </a:t>
            </a:r>
            <a:r>
              <a:rPr lang="ru-RU" dirty="0" smtClean="0"/>
              <a:t>2017 </a:t>
            </a:r>
            <a:r>
              <a:rPr lang="ru-RU" dirty="0"/>
              <a:t>года изменения условий трудового договора не происходило. При приёме на </a:t>
            </a:r>
            <a:r>
              <a:rPr lang="ru-RU"/>
              <a:t>работу </a:t>
            </a:r>
            <a:r>
              <a:rPr lang="ru-RU" smtClean="0"/>
              <a:t>работники </a:t>
            </a:r>
            <a:r>
              <a:rPr lang="ru-RU" dirty="0"/>
              <a:t>ознакомлены под роспись с коллективным договором, уставом, правилами трудового распорядка.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82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Рабочее </a:t>
            </a:r>
            <a:r>
              <a:rPr lang="ru-RU" dirty="0"/>
              <a:t>время у всех сотрудников </a:t>
            </a:r>
            <a:r>
              <a:rPr lang="ru-RU" dirty="0" smtClean="0"/>
              <a:t>определено в </a:t>
            </a:r>
            <a:r>
              <a:rPr lang="ru-RU" dirty="0"/>
              <a:t>соответствии с Правилами. Норма рабочего времени не превышает 40 часов, а для педагогических работников – 36 часов. Расписание занятий составлено в соответствии с </a:t>
            </a:r>
            <a:r>
              <a:rPr lang="ru-RU" dirty="0" err="1"/>
              <a:t>СанПином</a:t>
            </a:r>
            <a:r>
              <a:rPr lang="ru-RU" dirty="0"/>
              <a:t>. За работу в выходные и праздничные дни педагогам предоставляется другой день отдыха. К сверхурочным работам сотрудники не привлекались. В каникулярное время педагоги работают строго по графику, утвержденному директором. Учебная нагрузка на новый учебный год педагогическим работникам, устанавливается работодателем по согласованию с выборным органом первичной профсоюзной организации, не менее чем на ставку заработной платы.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41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Педагогам </a:t>
            </a:r>
            <a:r>
              <a:rPr lang="ru-RU" dirty="0"/>
              <a:t>своевременно информируется объем учебной нагрузки на новый учебный год перед </a:t>
            </a:r>
            <a:r>
              <a:rPr lang="ru-RU" dirty="0" smtClean="0"/>
              <a:t>отпуском. Увеличение </a:t>
            </a:r>
            <a:r>
              <a:rPr lang="ru-RU" dirty="0"/>
              <a:t>или уменьшение учебной нагрузки происходит только с письменного согласия </a:t>
            </a:r>
            <a:r>
              <a:rPr lang="ru-RU" dirty="0" smtClean="0"/>
              <a:t>педагогов. </a:t>
            </a:r>
            <a:r>
              <a:rPr lang="ru-RU" dirty="0"/>
              <a:t>Продолжительность рабочей недели и выходные дни установлены для работников правилами внутреннего трудового распорядки и трудовыми договорами.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46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Очередность </a:t>
            </a:r>
            <a:r>
              <a:rPr lang="ru-RU" dirty="0"/>
              <a:t>предоставления оплачиваемых отпусков </a:t>
            </a:r>
            <a:r>
              <a:rPr lang="ru-RU" dirty="0" smtClean="0"/>
              <a:t>определяется </a:t>
            </a:r>
            <a:r>
              <a:rPr lang="ru-RU" dirty="0"/>
              <a:t>в соответствии с графиком отпусков, утверждаемым директором по согласованию с выборным органом первичной профсоюзной организации не позднее, чем за 2 недели до наступления календарного </a:t>
            </a:r>
            <a:r>
              <a:rPr lang="ru-RU" dirty="0" smtClean="0"/>
              <a:t>года.</a:t>
            </a:r>
          </a:p>
          <a:p>
            <a:pPr marL="0" indent="0" algn="ctr">
              <a:buNone/>
            </a:pPr>
            <a:r>
              <a:rPr lang="ru-RU" dirty="0"/>
              <a:t>Оплата отпуска производится не позднее, чем за 3 дня до его начала (ст. 136 ТК РФ).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566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Заработная </a:t>
            </a:r>
            <a:r>
              <a:rPr lang="ru-RU" dirty="0"/>
              <a:t>плата исчисляется в соответствии с трудовым законодательством и включает в себя ставки заработной платы, оклады (должностные оклады); доплаты и надбавки компенсационного характера, иные выплаты компенсационного характера за работу, не входящую в должностные обязанности; выплаты стимулирующего характера.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5216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Заработная плата выплачивается работникам за текущий месяц не реже чем каждые полмесяца; днями выплаты заработной платы являются 5 и 20 число каждого месяца.</a:t>
            </a:r>
          </a:p>
          <a:p>
            <a:pPr marL="0" indent="0">
              <a:buNone/>
            </a:pPr>
            <a:r>
              <a:rPr lang="ru-RU" dirty="0" smtClean="0"/>
              <a:t>При совпадении дня выплаты с выходным или нерабочим праздничным днём выплата заработной платы производится накануне этого дня (ст. 136 ТК РФ).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Щербакова Е.В. г. Реж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52388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792</Words>
  <Application>Microsoft Office PowerPoint</Application>
  <PresentationFormat>Экран (4:3)</PresentationFormat>
  <Paragraphs>59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Публичный отчёт о выполнении коллективного договора на 2017 год МАОУ СОШ № 2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ДОМ</cp:lastModifiedBy>
  <cp:revision>45</cp:revision>
  <dcterms:created xsi:type="dcterms:W3CDTF">2017-12-19T16:03:56Z</dcterms:created>
  <dcterms:modified xsi:type="dcterms:W3CDTF">2017-12-26T16:26:27Z</dcterms:modified>
</cp:coreProperties>
</file>