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1"/>
  </p:notesMasterIdLst>
  <p:sldIdLst>
    <p:sldId id="256" r:id="rId2"/>
    <p:sldId id="258" r:id="rId3"/>
    <p:sldId id="266" r:id="rId4"/>
    <p:sldId id="267" r:id="rId5"/>
    <p:sldId id="298" r:id="rId6"/>
    <p:sldId id="268" r:id="rId7"/>
    <p:sldId id="340" r:id="rId8"/>
    <p:sldId id="259" r:id="rId9"/>
    <p:sldId id="270" r:id="rId10"/>
    <p:sldId id="271" r:id="rId11"/>
    <p:sldId id="285" r:id="rId12"/>
    <p:sldId id="272" r:id="rId13"/>
    <p:sldId id="286" r:id="rId14"/>
    <p:sldId id="287" r:id="rId15"/>
    <p:sldId id="288" r:id="rId16"/>
    <p:sldId id="289" r:id="rId17"/>
    <p:sldId id="290" r:id="rId18"/>
    <p:sldId id="314" r:id="rId19"/>
    <p:sldId id="315" r:id="rId20"/>
    <p:sldId id="316" r:id="rId21"/>
    <p:sldId id="317" r:id="rId22"/>
    <p:sldId id="318" r:id="rId23"/>
    <p:sldId id="319" r:id="rId24"/>
    <p:sldId id="320" r:id="rId25"/>
    <p:sldId id="321" r:id="rId26"/>
    <p:sldId id="322" r:id="rId27"/>
    <p:sldId id="273" r:id="rId28"/>
    <p:sldId id="282" r:id="rId29"/>
    <p:sldId id="283" r:id="rId30"/>
    <p:sldId id="284" r:id="rId31"/>
    <p:sldId id="274" r:id="rId32"/>
    <p:sldId id="291" r:id="rId33"/>
    <p:sldId id="275" r:id="rId34"/>
    <p:sldId id="276" r:id="rId35"/>
    <p:sldId id="292" r:id="rId36"/>
    <p:sldId id="293" r:id="rId37"/>
    <p:sldId id="294" r:id="rId38"/>
    <p:sldId id="277" r:id="rId39"/>
    <p:sldId id="278" r:id="rId40"/>
    <p:sldId id="260" r:id="rId41"/>
    <p:sldId id="295" r:id="rId42"/>
    <p:sldId id="263" r:id="rId43"/>
    <p:sldId id="261" r:id="rId44"/>
    <p:sldId id="329" r:id="rId45"/>
    <p:sldId id="330" r:id="rId46"/>
    <p:sldId id="331" r:id="rId47"/>
    <p:sldId id="332" r:id="rId48"/>
    <p:sldId id="333" r:id="rId49"/>
    <p:sldId id="334" r:id="rId50"/>
    <p:sldId id="335" r:id="rId51"/>
    <p:sldId id="336" r:id="rId52"/>
    <p:sldId id="337" r:id="rId53"/>
    <p:sldId id="338" r:id="rId54"/>
    <p:sldId id="339" r:id="rId55"/>
    <p:sldId id="325" r:id="rId56"/>
    <p:sldId id="323" r:id="rId57"/>
    <p:sldId id="326" r:id="rId58"/>
    <p:sldId id="324" r:id="rId59"/>
    <p:sldId id="280" r:id="rId60"/>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94660"/>
  </p:normalViewPr>
  <p:slideViewPr>
    <p:cSldViewPr>
      <p:cViewPr varScale="1">
        <p:scale>
          <a:sx n="83" d="100"/>
          <a:sy n="83" d="100"/>
        </p:scale>
        <p:origin x="1613"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97586A-1EBF-4F3D-BB77-95F2162AEBF4}" type="datetimeFigureOut">
              <a:rPr lang="ru-RU" smtClean="0"/>
              <a:t>14.05.2019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B7F91F-A0BA-4399-B5B1-05200BDC08C6}" type="slidenum">
              <a:rPr lang="ru-RU" smtClean="0"/>
              <a:t>‹#›</a:t>
            </a:fld>
            <a:endParaRPr lang="ru-RU"/>
          </a:p>
        </p:txBody>
      </p:sp>
    </p:spTree>
    <p:extLst>
      <p:ext uri="{BB962C8B-B14F-4D97-AF65-F5344CB8AC3E}">
        <p14:creationId xmlns:p14="http://schemas.microsoft.com/office/powerpoint/2010/main" val="3727786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Text Box 1"/>
          <p:cNvSpPr txBox="1">
            <a:spLocks noChangeArrowheads="1"/>
          </p:cNvSpPr>
          <p:nvPr/>
        </p:nvSpPr>
        <p:spPr bwMode="auto">
          <a:xfrm>
            <a:off x="1143000" y="677863"/>
            <a:ext cx="4572000" cy="3444875"/>
          </a:xfrm>
          <a:prstGeom prst="rect">
            <a:avLst/>
          </a:prstGeom>
          <a:solidFill>
            <a:srgbClr val="FFFFFF"/>
          </a:solidFill>
          <a:ln w="9360">
            <a:solidFill>
              <a:srgbClr val="000000"/>
            </a:solidFill>
            <a:miter lim="800000"/>
            <a:headEnd/>
            <a:tailEnd/>
          </a:ln>
        </p:spPr>
        <p:txBody>
          <a:bodyPr wrap="none" anchor="ctr"/>
          <a:lstStyle>
            <a:lvl1pPr>
              <a:spcBef>
                <a:spcPct val="30000"/>
              </a:spcBef>
              <a:buClr>
                <a:srgbClr val="000000"/>
              </a:buClr>
              <a:buSzPct val="100000"/>
              <a:buFont typeface="Times New Roman" pitchFamily="18" charset="0"/>
              <a:defRPr sz="1200">
                <a:solidFill>
                  <a:srgbClr val="000000"/>
                </a:solidFill>
                <a:latin typeface="Times New Roman" pitchFamily="18" charset="0"/>
              </a:defRPr>
            </a:lvl1pPr>
            <a:lvl2pPr marL="742950" indent="-285750">
              <a:spcBef>
                <a:spcPct val="30000"/>
              </a:spcBef>
              <a:buClr>
                <a:srgbClr val="000000"/>
              </a:buClr>
              <a:buSzPct val="100000"/>
              <a:buFont typeface="Times New Roman" pitchFamily="18" charset="0"/>
              <a:defRPr sz="1200">
                <a:solidFill>
                  <a:srgbClr val="000000"/>
                </a:solidFill>
                <a:latin typeface="Times New Roman" pitchFamily="18" charset="0"/>
              </a:defRPr>
            </a:lvl2pPr>
            <a:lvl3pPr marL="1143000" indent="-228600">
              <a:spcBef>
                <a:spcPct val="30000"/>
              </a:spcBef>
              <a:buClr>
                <a:srgbClr val="000000"/>
              </a:buClr>
              <a:buSzPct val="100000"/>
              <a:buFont typeface="Times New Roman" pitchFamily="18" charset="0"/>
              <a:defRPr sz="1200">
                <a:solidFill>
                  <a:srgbClr val="000000"/>
                </a:solidFill>
                <a:latin typeface="Times New Roman" pitchFamily="18" charset="0"/>
              </a:defRPr>
            </a:lvl3pPr>
            <a:lvl4pPr marL="1600200" indent="-228600">
              <a:spcBef>
                <a:spcPct val="30000"/>
              </a:spcBef>
              <a:buClr>
                <a:srgbClr val="000000"/>
              </a:buClr>
              <a:buSzPct val="100000"/>
              <a:buFont typeface="Times New Roman" pitchFamily="18" charset="0"/>
              <a:defRPr sz="1200">
                <a:solidFill>
                  <a:srgbClr val="000000"/>
                </a:solidFill>
                <a:latin typeface="Times New Roman" pitchFamily="18" charset="0"/>
              </a:defRPr>
            </a:lvl4pPr>
            <a:lvl5pPr marL="2057400" indent="-228600">
              <a:spcBef>
                <a:spcPct val="30000"/>
              </a:spcBef>
              <a:buClr>
                <a:srgbClr val="000000"/>
              </a:buClr>
              <a:buSzPct val="100000"/>
              <a:buFont typeface="Times New Roman" pitchFamily="18" charset="0"/>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9pPr>
          </a:lstStyle>
          <a:p>
            <a:pPr eaLnBrk="1" hangingPunct="1">
              <a:lnSpc>
                <a:spcPct val="23000"/>
              </a:lnSpc>
              <a:spcBef>
                <a:spcPct val="0"/>
              </a:spcBef>
              <a:buFont typeface="Arial" pitchFamily="34" charset="0"/>
              <a:buNone/>
            </a:pPr>
            <a:endParaRPr lang="ru-RU" altLang="ru-RU" sz="1800">
              <a:solidFill>
                <a:schemeClr val="bg1"/>
              </a:solidFill>
              <a:latin typeface="Arial" pitchFamily="34" charset="0"/>
            </a:endParaRPr>
          </a:p>
        </p:txBody>
      </p:sp>
      <p:sp>
        <p:nvSpPr>
          <p:cNvPr id="35843" name="Rectangle 2"/>
          <p:cNvSpPr>
            <a:spLocks noGrp="1" noChangeArrowheads="1"/>
          </p:cNvSpPr>
          <p:nvPr>
            <p:ph type="body"/>
          </p:nvPr>
        </p:nvSpPr>
        <p:spPr>
          <a:xfrm>
            <a:off x="685800" y="4343400"/>
            <a:ext cx="5454650" cy="408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5/14/2019</a:t>
            </a:fld>
            <a:endParaRPr lang="en-US"/>
          </a:p>
        </p:txBody>
      </p:sp>
      <p:sp>
        <p:nvSpPr>
          <p:cNvPr id="20" name="Нижний колонтитул 19"/>
          <p:cNvSpPr>
            <a:spLocks noGrp="1"/>
          </p:cNvSpPr>
          <p:nvPr>
            <p:ph type="ftr" sz="quarter" idx="11"/>
          </p:nvPr>
        </p:nvSpPr>
        <p:spPr/>
        <p:txBody>
          <a:bodyPr/>
          <a:lstStyle/>
          <a:p>
            <a:endParaRPr lang="en-US"/>
          </a:p>
        </p:txBody>
      </p:sp>
      <p:sp>
        <p:nvSpPr>
          <p:cNvPr id="10" name="Номер слайда 9"/>
          <p:cNvSpPr>
            <a:spLocks noGrp="1"/>
          </p:cNvSpPr>
          <p:nvPr>
            <p:ph type="sldNum" sz="quarter" idx="12"/>
          </p:nvPr>
        </p:nvSpPr>
        <p:spPr/>
        <p:txBody>
          <a:bodyPr/>
          <a:lstStyle/>
          <a:p>
            <a:fld id="{A483448D-3A78-4528-A469-B745A65DA480}" type="slidenum">
              <a:rPr lang="en-US" smtClean="0"/>
              <a:pPr/>
              <a:t>‹#›</a:t>
            </a:fld>
            <a:endParaRPr lang="en-US"/>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5/14/2019</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5/14/2019</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5/14/2019</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5/14/2019</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5/14/2019</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5/14/2019</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EAF463A-BC7C-46EE-9F1E-7F377CCA4891}" type="datetimeFigureOut">
              <a:rPr lang="en-US" smtClean="0"/>
              <a:pPr/>
              <a:t>5/14/2019</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Дата 1"/>
          <p:cNvSpPr>
            <a:spLocks noGrp="1"/>
          </p:cNvSpPr>
          <p:nvPr>
            <p:ph type="dt" sz="half" idx="10"/>
          </p:nvPr>
        </p:nvSpPr>
        <p:spPr/>
        <p:txBody>
          <a:bodyPr/>
          <a:lstStyle/>
          <a:p>
            <a:fld id="{7EAF463A-BC7C-46EE-9F1E-7F377CCA4891}" type="datetimeFigureOut">
              <a:rPr lang="en-US" smtClean="0"/>
              <a:pPr/>
              <a:t>5/14/2019</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5/14/2019</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5/14/2019</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EAF463A-BC7C-46EE-9F1E-7F377CCA4891}" type="datetimeFigureOut">
              <a:rPr lang="en-US" smtClean="0"/>
              <a:pPr/>
              <a:t>5/14/2019</a:t>
            </a:fld>
            <a:endParaRPr lang="en-US"/>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A483448D-3A78-4528-A469-B745A65DA480}" type="slidenum">
              <a:rPr lang="en-US" smtClean="0"/>
              <a:pPr/>
              <a:t>‹#›</a:t>
            </a:fld>
            <a:endParaRPr lang="en-US"/>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1076;&#1083;&#1103;%20&#1088;&#1072;&#1073;&#1086;&#1090;&#1099;%20&#1091;&#1095;&#1072;&#1089;&#1090;&#1085;&#1080;&#1082;&#1086;&#1074;/&#1086;&#1090;&#1088;&#1099;&#1074;&#1086;&#1082;%202.mp4"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7406640" cy="2459502"/>
          </a:xfrm>
        </p:spPr>
        <p:txBody>
          <a:bodyPr>
            <a:normAutofit/>
          </a:bodyPr>
          <a:lstStyle/>
          <a:p>
            <a:pPr algn="ctr"/>
            <a:r>
              <a:rPr lang="ru-RU" dirty="0" smtClean="0"/>
              <a:t>Основные программы медиации в образовательной организации</a:t>
            </a:r>
            <a:endParaRPr lang="ru-RU" dirty="0"/>
          </a:p>
        </p:txBody>
      </p:sp>
      <p:sp>
        <p:nvSpPr>
          <p:cNvPr id="3" name="Подзаголовок 2"/>
          <p:cNvSpPr>
            <a:spLocks noGrp="1"/>
          </p:cNvSpPr>
          <p:nvPr>
            <p:ph type="subTitle" idx="1"/>
          </p:nvPr>
        </p:nvSpPr>
        <p:spPr>
          <a:xfrm>
            <a:off x="1600200" y="3886200"/>
            <a:ext cx="7406640" cy="1752600"/>
          </a:xfrm>
        </p:spPr>
        <p:txBody>
          <a:bodyPr/>
          <a:lstStyle/>
          <a:p>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2590800" y="3048000"/>
            <a:ext cx="4536510"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b="1" dirty="0">
                <a:solidFill>
                  <a:srgbClr val="C00000"/>
                </a:solidFill>
              </a:rPr>
              <a:t>Этап 2. Встреча со стороной </a:t>
            </a:r>
            <a:endParaRPr lang="ru-RU" dirty="0">
              <a:solidFill>
                <a:srgbClr val="C00000"/>
              </a:solidFill>
            </a:endParaRPr>
          </a:p>
        </p:txBody>
      </p:sp>
      <p:sp>
        <p:nvSpPr>
          <p:cNvPr id="3" name="Объект 2"/>
          <p:cNvSpPr>
            <a:spLocks noGrp="1"/>
          </p:cNvSpPr>
          <p:nvPr>
            <p:ph idx="1"/>
          </p:nvPr>
        </p:nvSpPr>
        <p:spPr>
          <a:xfrm>
            <a:off x="0" y="1447800"/>
            <a:ext cx="8933688" cy="5257800"/>
          </a:xfrm>
        </p:spPr>
        <p:txBody>
          <a:bodyPr>
            <a:normAutofit fontScale="92500" lnSpcReduction="20000"/>
          </a:bodyPr>
          <a:lstStyle/>
          <a:p>
            <a:pPr>
              <a:buNone/>
            </a:pPr>
            <a:r>
              <a:rPr lang="ru-RU" dirty="0" smtClean="0"/>
              <a:t>1 </a:t>
            </a:r>
            <a:r>
              <a:rPr lang="ru-RU" dirty="0"/>
              <a:t>фаза. Создание основы для диалога со стороной </a:t>
            </a:r>
          </a:p>
          <a:p>
            <a:pPr>
              <a:buNone/>
            </a:pPr>
            <a:r>
              <a:rPr lang="ru-RU" dirty="0"/>
              <a:t>2 фаза. Понимание ситуации </a:t>
            </a:r>
          </a:p>
          <a:p>
            <a:pPr>
              <a:buNone/>
            </a:pPr>
            <a:r>
              <a:rPr lang="ru-RU" dirty="0"/>
              <a:t>3 фаза. Поиск вариантов выхода </a:t>
            </a:r>
          </a:p>
          <a:p>
            <a:pPr>
              <a:buNone/>
            </a:pPr>
            <a:r>
              <a:rPr lang="ru-RU" dirty="0"/>
              <a:t>4 фаза. Подготовка к </a:t>
            </a:r>
            <a:r>
              <a:rPr lang="ru-RU" dirty="0" smtClean="0"/>
              <a:t>общей встрече </a:t>
            </a:r>
            <a:endParaRPr lang="ru-RU" dirty="0"/>
          </a:p>
          <a:p>
            <a:pPr algn="ctr">
              <a:buNone/>
            </a:pPr>
            <a:r>
              <a:rPr lang="ru-RU" dirty="0" smtClean="0">
                <a:solidFill>
                  <a:srgbClr val="FF0000"/>
                </a:solidFill>
              </a:rPr>
              <a:t>Начинать лучше со встречи с «обидчиком», чтобы, в случае его отказа от процедуры медиации, не нанести дополнительную психологическую травму «жертве»</a:t>
            </a:r>
          </a:p>
          <a:p>
            <a:pPr algn="just">
              <a:buNone/>
            </a:pPr>
            <a:r>
              <a:rPr lang="ru-RU" dirty="0" smtClean="0"/>
              <a:t>Если Вы не знаете мнения противоположной стороны, можно сказать: «Предположим, другая сторона согласилась. Что в этом случае решите Вы?»</a:t>
            </a:r>
            <a:endParaRPr lang="ru-RU" dirty="0"/>
          </a:p>
        </p:txBody>
      </p:sp>
    </p:spTree>
    <p:extLst>
      <p:ext uri="{BB962C8B-B14F-4D97-AF65-F5344CB8AC3E}">
        <p14:creationId xmlns:p14="http://schemas.microsoft.com/office/powerpoint/2010/main" val="1140962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Медиатор может отказаться от процедуры медиации, если нет уверенности в том, что он может обеспечить безопасность сторон, если есть стремление сторон использовать программу в своих целях.</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7800" y="152400"/>
            <a:ext cx="7498080" cy="609600"/>
          </a:xfrm>
        </p:spPr>
        <p:txBody>
          <a:bodyPr>
            <a:normAutofit fontScale="90000"/>
          </a:bodyPr>
          <a:lstStyle/>
          <a:p>
            <a:pPr algn="l"/>
            <a:r>
              <a:rPr lang="ru-RU" sz="3600" dirty="0" smtClean="0">
                <a:solidFill>
                  <a:srgbClr val="C00000"/>
                </a:solidFill>
              </a:rPr>
              <a:t>Вариант представления</a:t>
            </a:r>
            <a:endParaRPr lang="ru-RU" sz="3600" dirty="0">
              <a:solidFill>
                <a:srgbClr val="C00000"/>
              </a:solidFill>
            </a:endParaRPr>
          </a:p>
        </p:txBody>
      </p:sp>
      <p:sp>
        <p:nvSpPr>
          <p:cNvPr id="3" name="Объект 2"/>
          <p:cNvSpPr>
            <a:spLocks noGrp="1"/>
          </p:cNvSpPr>
          <p:nvPr>
            <p:ph idx="1"/>
          </p:nvPr>
        </p:nvSpPr>
        <p:spPr>
          <a:xfrm>
            <a:off x="0" y="609600"/>
            <a:ext cx="9067800" cy="5715000"/>
          </a:xfrm>
        </p:spPr>
        <p:txBody>
          <a:bodyPr>
            <a:noAutofit/>
          </a:bodyPr>
          <a:lstStyle/>
          <a:p>
            <a:pPr algn="just"/>
            <a:r>
              <a:rPr lang="ru-RU" sz="2200" dirty="0" smtClean="0"/>
              <a:t>Добрый день! Меня зовут…. Я пришел по поводу ситуации …. Информацию о ней мне передал (называем организацию или человека). Я – ведущий программ школьной восстановительной медиации (медиатор)….. (называем имя), я не представляю ни одну из сторон, то есть я не судья, не адвокат, не обвинитель и не советчик. Наша служба помогает участникам конфликта организовать диалог друг с другом и самим найти выход из конфликта без применения насилия. Участие в наших программах добровольное, поэтому в конце разговора вы сами примите решение, будете ли вы в ней участвовать. Наш разговор конфиденциален, то есть я не буду разглашать никакую информацию кроме вашего решения участвовать или не участвовать в наших программах. Исключение составляет ситуация, если мне станет известно о готовящемся преступлении, в этом случае я обязан сообщить компетентным органам.</a:t>
            </a:r>
          </a:p>
          <a:p>
            <a:pPr algn="just"/>
            <a:r>
              <a:rPr lang="ru-RU" sz="2200" dirty="0" smtClean="0"/>
              <a:t>Но сначала я хочу попросить рассказать о случившемся подробнее (я знаю очень кратко) и узнать Ваше отношение к случившемуся событию.</a:t>
            </a:r>
          </a:p>
          <a:p>
            <a:pPr algn="just"/>
            <a:endParaRPr lang="ru-RU" sz="2400" dirty="0"/>
          </a:p>
        </p:txBody>
      </p:sp>
    </p:spTree>
    <p:extLst>
      <p:ext uri="{BB962C8B-B14F-4D97-AF65-F5344CB8AC3E}">
        <p14:creationId xmlns:p14="http://schemas.microsoft.com/office/powerpoint/2010/main" val="1356370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639762"/>
          </a:xfrm>
        </p:spPr>
        <p:txBody>
          <a:bodyPr>
            <a:normAutofit fontScale="90000"/>
          </a:bodyPr>
          <a:lstStyle/>
          <a:p>
            <a:r>
              <a:rPr lang="ru-RU" sz="3600" dirty="0" smtClean="0"/>
              <a:t>Потребности жертвы</a:t>
            </a:r>
            <a:endParaRPr lang="ru-RU" sz="3600" dirty="0"/>
          </a:p>
        </p:txBody>
      </p:sp>
      <p:sp>
        <p:nvSpPr>
          <p:cNvPr id="3" name="Содержимое 2"/>
          <p:cNvSpPr>
            <a:spLocks noGrp="1"/>
          </p:cNvSpPr>
          <p:nvPr>
            <p:ph idx="1"/>
          </p:nvPr>
        </p:nvSpPr>
        <p:spPr>
          <a:xfrm>
            <a:off x="838200" y="914400"/>
            <a:ext cx="8095488" cy="5715000"/>
          </a:xfrm>
        </p:spPr>
        <p:txBody>
          <a:bodyPr/>
          <a:lstStyle/>
          <a:p>
            <a:pPr algn="ctr">
              <a:buNone/>
            </a:pPr>
            <a:r>
              <a:rPr lang="ru-RU" dirty="0" smtClean="0"/>
              <a:t>Кризисы:</a:t>
            </a:r>
          </a:p>
          <a:p>
            <a:r>
              <a:rPr lang="ru-RU" dirty="0" smtClean="0"/>
              <a:t>личной безопасности (Почему это произошло со мной?)</a:t>
            </a:r>
          </a:p>
          <a:p>
            <a:r>
              <a:rPr lang="ru-RU" dirty="0" smtClean="0"/>
              <a:t>отношений между людьми (Можно ли людям доверять? </a:t>
            </a:r>
          </a:p>
          <a:p>
            <a:r>
              <a:rPr lang="ru-RU" dirty="0" smtClean="0"/>
              <a:t>подрыв веры в справедливость.</a:t>
            </a:r>
          </a:p>
          <a:p>
            <a:endParaRPr lang="ru-RU" dirty="0" smtClean="0"/>
          </a:p>
          <a:p>
            <a:pPr>
              <a:buNone/>
            </a:pPr>
            <a:r>
              <a:rPr lang="ru-RU" dirty="0" smtClean="0"/>
              <a:t>Тревожность, неуверенность в себе, страх, агрессия, недоверие к окружающим, жертва может оказаться в изоляции</a:t>
            </a:r>
            <a:endParaRPr lang="ru-RU" dirty="0"/>
          </a:p>
        </p:txBody>
      </p:sp>
      <p:sp>
        <p:nvSpPr>
          <p:cNvPr id="4" name="Стрелка вправо 3"/>
          <p:cNvSpPr/>
          <p:nvPr/>
        </p:nvSpPr>
        <p:spPr>
          <a:xfrm rot="5400000">
            <a:off x="4095748" y="4400548"/>
            <a:ext cx="57150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381000"/>
            <a:ext cx="7498080" cy="1143000"/>
          </a:xfrm>
        </p:spPr>
        <p:txBody>
          <a:bodyPr>
            <a:noAutofit/>
          </a:bodyPr>
          <a:lstStyle/>
          <a:p>
            <a:pPr algn="ctr"/>
            <a:r>
              <a:rPr lang="ru-RU" sz="3200" i="1" dirty="0" smtClean="0"/>
              <a:t>Типичные потребности жертв, с которыми может работать программа примирения:</a:t>
            </a:r>
            <a:endParaRPr lang="ru-RU" sz="3200" dirty="0"/>
          </a:p>
        </p:txBody>
      </p:sp>
      <p:sp>
        <p:nvSpPr>
          <p:cNvPr id="3" name="Содержимое 2"/>
          <p:cNvSpPr>
            <a:spLocks noGrp="1"/>
          </p:cNvSpPr>
          <p:nvPr>
            <p:ph idx="1"/>
          </p:nvPr>
        </p:nvSpPr>
        <p:spPr>
          <a:xfrm>
            <a:off x="228600" y="1828800"/>
            <a:ext cx="8705088" cy="4800600"/>
          </a:xfrm>
        </p:spPr>
        <p:txBody>
          <a:bodyPr>
            <a:normAutofit fontScale="85000" lnSpcReduction="20000"/>
          </a:bodyPr>
          <a:lstStyle/>
          <a:p>
            <a:pPr lvl="1"/>
            <a:r>
              <a:rPr lang="ru-RU" dirty="0" smtClean="0"/>
              <a:t>Восстановить чувство собственной безопасности;</a:t>
            </a:r>
            <a:endParaRPr lang="ru-RU" sz="2000" dirty="0" smtClean="0"/>
          </a:p>
          <a:p>
            <a:pPr lvl="1"/>
            <a:r>
              <a:rPr lang="ru-RU" dirty="0" smtClean="0"/>
              <a:t>Получить возмещение ущерба (может быть даже не в полном объеме, поскольку часто людей интересует чисто символический акт возмещения);</a:t>
            </a:r>
            <a:endParaRPr lang="ru-RU" sz="2000" dirty="0" smtClean="0"/>
          </a:p>
          <a:p>
            <a:pPr lvl="1"/>
            <a:r>
              <a:rPr lang="ru-RU" dirty="0" smtClean="0"/>
              <a:t>Получить ответ на вопрос: «Почему данная ситуация произошла и именно со мной?» или «Правонарушитель имеет что-нибудь против меня лично?» (или на другие вопросы);</a:t>
            </a:r>
            <a:endParaRPr lang="ru-RU" sz="2000" dirty="0" smtClean="0"/>
          </a:p>
          <a:p>
            <a:pPr lvl="1"/>
            <a:r>
              <a:rPr lang="ru-RU" dirty="0" smtClean="0"/>
              <a:t>Рассказать свою точку зрения на произошедшее;</a:t>
            </a:r>
            <a:endParaRPr lang="ru-RU" sz="2000" dirty="0" smtClean="0"/>
          </a:p>
          <a:p>
            <a:pPr lvl="1"/>
            <a:r>
              <a:rPr lang="ru-RU" dirty="0" smtClean="0"/>
              <a:t>Участвовать в будущем развитии этой ситуации с тем, «чтобы этого не повторилось». То есть и в будущем нарушителя и будущем самой жертвы;</a:t>
            </a:r>
            <a:endParaRPr lang="ru-RU" sz="2000" dirty="0" smtClean="0"/>
          </a:p>
          <a:p>
            <a:pPr lvl="1"/>
            <a:r>
              <a:rPr lang="ru-RU" dirty="0" smtClean="0"/>
              <a:t>Убедиться, что никто не будет мстить. Возможны и другие варианты.</a:t>
            </a:r>
            <a:endParaRPr lang="ru-RU" sz="2000" dirty="0" smtClean="0"/>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i="1" dirty="0" smtClean="0"/>
              <a:t>Потребности нарушителя:</a:t>
            </a:r>
            <a:endParaRPr lang="ru-RU" dirty="0"/>
          </a:p>
        </p:txBody>
      </p:sp>
      <p:sp>
        <p:nvSpPr>
          <p:cNvPr id="3" name="Содержимое 2"/>
          <p:cNvSpPr>
            <a:spLocks noGrp="1"/>
          </p:cNvSpPr>
          <p:nvPr>
            <p:ph idx="1"/>
          </p:nvPr>
        </p:nvSpPr>
        <p:spPr/>
        <p:txBody>
          <a:bodyPr>
            <a:normAutofit fontScale="77500" lnSpcReduction="20000"/>
          </a:bodyPr>
          <a:lstStyle/>
          <a:p>
            <a:pPr algn="ctr">
              <a:buNone/>
            </a:pPr>
            <a:r>
              <a:rPr lang="ru-RU" dirty="0" smtClean="0">
                <a:solidFill>
                  <a:srgbClr val="FF0000"/>
                </a:solidFill>
              </a:rPr>
              <a:t>Как только нарушитель начинает чувствовать агрессию в свой адрес, то он начинает изворачиваться и уходить от ответственности.</a:t>
            </a:r>
          </a:p>
          <a:p>
            <a:pPr>
              <a:buNone/>
            </a:pPr>
            <a:r>
              <a:rPr lang="ru-RU" dirty="0" smtClean="0"/>
              <a:t>оправдания, используемые малолетними правонарушителями:</a:t>
            </a:r>
          </a:p>
          <a:p>
            <a:pPr lvl="1"/>
            <a:r>
              <a:rPr lang="ru-RU" dirty="0" smtClean="0"/>
              <a:t>Отрицание своей ответственности (например: «Я не мог ничего с собой поделать»).</a:t>
            </a:r>
            <a:endParaRPr lang="ru-RU" sz="2000" dirty="0" smtClean="0"/>
          </a:p>
          <a:p>
            <a:pPr lvl="1"/>
            <a:r>
              <a:rPr lang="ru-RU" dirty="0" smtClean="0"/>
              <a:t>Отрицание нанесения вреда (например: «Ему родители еще купят, они богатые»).</a:t>
            </a:r>
            <a:endParaRPr lang="ru-RU" sz="2000" dirty="0" smtClean="0"/>
          </a:p>
          <a:p>
            <a:pPr lvl="1"/>
            <a:r>
              <a:rPr lang="ru-RU" dirty="0" smtClean="0"/>
              <a:t>Отрицание жертвы (например: «Он сам напросился или сам виноват»).</a:t>
            </a:r>
            <a:endParaRPr lang="ru-RU" sz="2000" dirty="0" smtClean="0"/>
          </a:p>
          <a:p>
            <a:pPr lvl="1"/>
            <a:r>
              <a:rPr lang="ru-RU" dirty="0" smtClean="0"/>
              <a:t>Обвинение	обвиняющих	(например:	«Они	не	правы	или	не справедливы»).</a:t>
            </a:r>
            <a:endParaRPr lang="ru-RU" sz="2000" dirty="0" smtClean="0"/>
          </a:p>
          <a:p>
            <a:pPr lvl="1"/>
            <a:r>
              <a:rPr lang="ru-RU" dirty="0" smtClean="0"/>
              <a:t>Призыв к высшей справедливости (например: «Это было сделано из лучших побуждений»).</a:t>
            </a:r>
            <a:endParaRPr lang="ru-RU" sz="2000" dirty="0" smtClean="0"/>
          </a:p>
          <a:p>
            <a:pPr algn="ctr">
              <a:buNone/>
            </a:pPr>
            <a:endParaRPr lang="ru-RU"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t>Этапы изменения осознания ситуации нарушителем (обидчиком):</a:t>
            </a:r>
            <a:endParaRPr lang="ru-RU" sz="3200" dirty="0"/>
          </a:p>
        </p:txBody>
      </p:sp>
      <p:sp>
        <p:nvSpPr>
          <p:cNvPr id="3" name="Содержимое 2"/>
          <p:cNvSpPr>
            <a:spLocks noGrp="1"/>
          </p:cNvSpPr>
          <p:nvPr>
            <p:ph idx="1"/>
          </p:nvPr>
        </p:nvSpPr>
        <p:spPr>
          <a:xfrm>
            <a:off x="228600" y="1447800"/>
            <a:ext cx="8705088" cy="5410200"/>
          </a:xfrm>
        </p:spPr>
        <p:txBody>
          <a:bodyPr>
            <a:normAutofit fontScale="77500" lnSpcReduction="20000"/>
          </a:bodyPr>
          <a:lstStyle/>
          <a:p>
            <a:r>
              <a:rPr lang="ru-RU" b="1" dirty="0" smtClean="0"/>
              <a:t>Отрицание</a:t>
            </a:r>
          </a:p>
          <a:p>
            <a:r>
              <a:rPr lang="ru-RU" b="1" dirty="0" smtClean="0"/>
              <a:t>Угрызения совести</a:t>
            </a:r>
            <a:r>
              <a:rPr lang="ru-RU" dirty="0" smtClean="0"/>
              <a:t>, но с оправданиями («ДА…, НО…»)</a:t>
            </a:r>
          </a:p>
          <a:p>
            <a:pPr>
              <a:buNone/>
            </a:pPr>
            <a:r>
              <a:rPr lang="ru-RU" dirty="0" smtClean="0"/>
              <a:t>Правонарушители ищут «быстрого решения», чтобы поскорее забыть происшествие.</a:t>
            </a:r>
          </a:p>
          <a:p>
            <a:r>
              <a:rPr lang="ru-RU" b="1" dirty="0" smtClean="0"/>
              <a:t>Раскаяние</a:t>
            </a:r>
          </a:p>
          <a:p>
            <a:pPr>
              <a:buNone/>
            </a:pPr>
            <a:r>
              <a:rPr lang="ru-RU" dirty="0" smtClean="0"/>
              <a:t>Правонарушители серьезно рассматривают свое поведение и добровольно берут всю ответственность за содеянное без всяких оправданий. На этой стадии правонарушители испытывают собственную боль, т.к. осознают какую боль они причинили другому человеку. Им необходимо не только выплатить компенсацию, им также необходима помощь, чтобы изменить свое поведение, чего бы это не стоило. Настоящее раскаяние происходит тогда, когда правонарушители предпринимают какие-то шаги, чтобы показать свою готовность измениться.</a:t>
            </a:r>
          </a:p>
          <a:p>
            <a:r>
              <a:rPr lang="ru-RU" b="1" dirty="0" smtClean="0"/>
              <a:t>Желание попросить прощения без оговорок.</a:t>
            </a:r>
          </a:p>
          <a:p>
            <a:pPr>
              <a:buNone/>
            </a:pPr>
            <a:endParaRPr lang="ru-RU" dirty="0" smtClean="0"/>
          </a:p>
          <a:p>
            <a:pPr>
              <a:buNone/>
            </a:pPr>
            <a:endParaRPr lang="ru-RU" dirty="0" smtClean="0"/>
          </a:p>
          <a:p>
            <a:endParaRPr lang="ru-RU" dirty="0" smtClean="0"/>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t>Потребности нарушителя:</a:t>
            </a:r>
            <a:endParaRPr lang="ru-RU" dirty="0"/>
          </a:p>
        </p:txBody>
      </p:sp>
      <p:sp>
        <p:nvSpPr>
          <p:cNvPr id="3" name="Содержимое 2"/>
          <p:cNvSpPr>
            <a:spLocks noGrp="1"/>
          </p:cNvSpPr>
          <p:nvPr>
            <p:ph idx="1"/>
          </p:nvPr>
        </p:nvSpPr>
        <p:spPr>
          <a:xfrm>
            <a:off x="304800" y="1447800"/>
            <a:ext cx="8628888" cy="5410200"/>
          </a:xfrm>
        </p:spPr>
        <p:txBody>
          <a:bodyPr>
            <a:normAutofit fontScale="92500" lnSpcReduction="20000"/>
          </a:bodyPr>
          <a:lstStyle/>
          <a:p>
            <a:pPr lvl="0"/>
            <a:r>
              <a:rPr lang="ru-RU" dirty="0" smtClean="0"/>
              <a:t>конфиденциальном разрешении конфликта;</a:t>
            </a:r>
          </a:p>
          <a:p>
            <a:pPr lvl="0"/>
            <a:r>
              <a:rPr lang="ru-RU" dirty="0" smtClean="0"/>
              <a:t>избегании наказания (постановки на учет, отправки в тюрьму и пр.);</a:t>
            </a:r>
          </a:p>
          <a:p>
            <a:pPr lvl="0"/>
            <a:r>
              <a:rPr lang="ru-RU" dirty="0" smtClean="0"/>
              <a:t>избавлении от клеймения и отвержения, стремлении вернуться в общество;</a:t>
            </a:r>
          </a:p>
          <a:p>
            <a:pPr lvl="0"/>
            <a:r>
              <a:rPr lang="ru-RU" dirty="0" smtClean="0"/>
              <a:t>желании увидеть реальные последствия своих действий и задать потерпевшим вопросы;</a:t>
            </a:r>
          </a:p>
          <a:p>
            <a:pPr lvl="0"/>
            <a:r>
              <a:rPr lang="ru-RU" dirty="0" smtClean="0"/>
              <a:t>исправлении содеянного (и в целом возможность проявить активную позицию по отношению к ситуации вместо ожидания);</a:t>
            </a:r>
          </a:p>
          <a:p>
            <a:pPr lvl="0"/>
            <a:r>
              <a:rPr lang="ru-RU" dirty="0" smtClean="0"/>
              <a:t>«Не стать врагами»;</a:t>
            </a:r>
          </a:p>
          <a:p>
            <a:r>
              <a:rPr lang="ru-RU" dirty="0" smtClean="0"/>
              <a:t>желании донести до второй стороны свое мнение, свою позицию.</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a:bodyPr>
          <a:lstStyle/>
          <a:p>
            <a:r>
              <a:rPr lang="ru-RU" sz="3200" dirty="0" smtClean="0"/>
              <a:t>Приемы эффективного общения</a:t>
            </a:r>
            <a:endParaRPr lang="ru-RU" sz="3200" dirty="0"/>
          </a:p>
        </p:txBody>
      </p:sp>
      <p:graphicFrame>
        <p:nvGraphicFramePr>
          <p:cNvPr id="4" name="Объект 3"/>
          <p:cNvGraphicFramePr>
            <a:graphicFrameLocks noGrp="1"/>
          </p:cNvGraphicFramePr>
          <p:nvPr>
            <p:ph idx="1"/>
            <p:extLst/>
          </p:nvPr>
        </p:nvGraphicFramePr>
        <p:xfrm>
          <a:off x="457200" y="1340767"/>
          <a:ext cx="8229600" cy="5112569"/>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02354">
                <a:tc gridSpan="2">
                  <a:txBody>
                    <a:bodyPr/>
                    <a:lstStyle/>
                    <a:p>
                      <a:pPr algn="ctr"/>
                      <a:r>
                        <a:rPr lang="ru-RU" dirty="0" smtClean="0"/>
                        <a:t>Навыки медиатора</a:t>
                      </a:r>
                      <a:endParaRPr lang="ru-RU" dirty="0"/>
                    </a:p>
                  </a:txBody>
                  <a:tcPr/>
                </a:tc>
                <a:tc hMerge="1">
                  <a:txBody>
                    <a:bodyPr/>
                    <a:lstStyle/>
                    <a:p>
                      <a:endParaRPr lang="ru-RU" dirty="0"/>
                    </a:p>
                  </a:txBody>
                  <a:tcPr/>
                </a:tc>
                <a:extLst>
                  <a:ext uri="{0D108BD9-81ED-4DB2-BD59-A6C34878D82A}">
                    <a16:rowId xmlns:a16="http://schemas.microsoft.com/office/drawing/2014/main" val="10000"/>
                  </a:ext>
                </a:extLst>
              </a:tr>
              <a:tr h="502354">
                <a:tc>
                  <a:txBody>
                    <a:bodyPr/>
                    <a:lstStyle/>
                    <a:p>
                      <a:pPr algn="ctr"/>
                      <a:r>
                        <a:rPr lang="ru-RU" dirty="0" smtClean="0"/>
                        <a:t>Делает </a:t>
                      </a:r>
                      <a:endParaRPr lang="ru-RU" dirty="0"/>
                    </a:p>
                  </a:txBody>
                  <a:tcPr/>
                </a:tc>
                <a:tc>
                  <a:txBody>
                    <a:bodyPr/>
                    <a:lstStyle/>
                    <a:p>
                      <a:pPr algn="ctr"/>
                      <a:r>
                        <a:rPr lang="ru-RU" dirty="0" smtClean="0">
                          <a:solidFill>
                            <a:srgbClr val="FF0000"/>
                          </a:solidFill>
                        </a:rPr>
                        <a:t>Не</a:t>
                      </a:r>
                      <a:r>
                        <a:rPr lang="ru-RU" dirty="0" smtClean="0"/>
                        <a:t> делает</a:t>
                      </a:r>
                      <a:endParaRPr lang="ru-RU" dirty="0"/>
                    </a:p>
                  </a:txBody>
                  <a:tcPr/>
                </a:tc>
                <a:extLst>
                  <a:ext uri="{0D108BD9-81ED-4DB2-BD59-A6C34878D82A}">
                    <a16:rowId xmlns:a16="http://schemas.microsoft.com/office/drawing/2014/main" val="10001"/>
                  </a:ext>
                </a:extLst>
              </a:tr>
              <a:tr h="866933">
                <a:tc>
                  <a:txBody>
                    <a:bodyPr/>
                    <a:lstStyle/>
                    <a:p>
                      <a:r>
                        <a:rPr lang="ru-RU" dirty="0" smtClean="0"/>
                        <a:t>Дает возможность самим осознать, что делать и как делать</a:t>
                      </a:r>
                      <a:endParaRPr lang="ru-RU" dirty="0"/>
                    </a:p>
                  </a:txBody>
                  <a:tcPr/>
                </a:tc>
                <a:tc>
                  <a:txBody>
                    <a:bodyPr/>
                    <a:lstStyle/>
                    <a:p>
                      <a:r>
                        <a:rPr lang="ru-RU" dirty="0" smtClean="0">
                          <a:solidFill>
                            <a:srgbClr val="FF0000"/>
                          </a:solidFill>
                        </a:rPr>
                        <a:t>Не</a:t>
                      </a:r>
                      <a:r>
                        <a:rPr lang="ru-RU" dirty="0" smtClean="0"/>
                        <a:t> дает советы, не думает за участников</a:t>
                      </a:r>
                      <a:endParaRPr lang="ru-RU" dirty="0"/>
                    </a:p>
                  </a:txBody>
                  <a:tcPr/>
                </a:tc>
                <a:extLst>
                  <a:ext uri="{0D108BD9-81ED-4DB2-BD59-A6C34878D82A}">
                    <a16:rowId xmlns:a16="http://schemas.microsoft.com/office/drawing/2014/main" val="10002"/>
                  </a:ext>
                </a:extLst>
              </a:tr>
              <a:tr h="502354">
                <a:tc>
                  <a:txBody>
                    <a:bodyPr/>
                    <a:lstStyle/>
                    <a:p>
                      <a:r>
                        <a:rPr lang="ru-RU" dirty="0" smtClean="0"/>
                        <a:t>Обращает</a:t>
                      </a:r>
                      <a:r>
                        <a:rPr lang="ru-RU" baseline="0" dirty="0" smtClean="0"/>
                        <a:t> внимание на факты</a:t>
                      </a:r>
                      <a:endParaRPr lang="ru-RU" dirty="0"/>
                    </a:p>
                  </a:txBody>
                  <a:tcPr/>
                </a:tc>
                <a:tc>
                  <a:txBody>
                    <a:bodyPr/>
                    <a:lstStyle/>
                    <a:p>
                      <a:r>
                        <a:rPr lang="ru-RU" dirty="0" smtClean="0">
                          <a:solidFill>
                            <a:srgbClr val="FF0000"/>
                          </a:solidFill>
                        </a:rPr>
                        <a:t>Не</a:t>
                      </a:r>
                      <a:r>
                        <a:rPr lang="ru-RU" dirty="0" smtClean="0"/>
                        <a:t> дает оценку событиям и людям</a:t>
                      </a:r>
                      <a:endParaRPr lang="ru-RU" dirty="0"/>
                    </a:p>
                  </a:txBody>
                  <a:tcPr/>
                </a:tc>
                <a:extLst>
                  <a:ext uri="{0D108BD9-81ED-4DB2-BD59-A6C34878D82A}">
                    <a16:rowId xmlns:a16="http://schemas.microsoft.com/office/drawing/2014/main" val="10003"/>
                  </a:ext>
                </a:extLst>
              </a:tr>
              <a:tr h="866933">
                <a:tc>
                  <a:txBody>
                    <a:bodyPr/>
                    <a:lstStyle/>
                    <a:p>
                      <a:r>
                        <a:rPr lang="ru-RU" dirty="0" smtClean="0"/>
                        <a:t>Использует приемы эффективного слушания</a:t>
                      </a:r>
                      <a:endParaRPr lang="ru-RU" dirty="0"/>
                    </a:p>
                  </a:txBody>
                  <a:tcPr/>
                </a:tc>
                <a:tc>
                  <a:txBody>
                    <a:bodyPr/>
                    <a:lstStyle/>
                    <a:p>
                      <a:r>
                        <a:rPr lang="ru-RU" dirty="0" smtClean="0">
                          <a:solidFill>
                            <a:srgbClr val="FF0000"/>
                          </a:solidFill>
                        </a:rPr>
                        <a:t>Не</a:t>
                      </a:r>
                      <a:r>
                        <a:rPr lang="ru-RU" dirty="0" smtClean="0"/>
                        <a:t> принимает решения</a:t>
                      </a:r>
                      <a:r>
                        <a:rPr lang="ru-RU" baseline="0" dirty="0" smtClean="0"/>
                        <a:t> </a:t>
                      </a:r>
                      <a:endParaRPr lang="ru-RU" dirty="0"/>
                    </a:p>
                  </a:txBody>
                  <a:tcPr/>
                </a:tc>
                <a:extLst>
                  <a:ext uri="{0D108BD9-81ED-4DB2-BD59-A6C34878D82A}">
                    <a16:rowId xmlns:a16="http://schemas.microsoft.com/office/drawing/2014/main" val="10004"/>
                  </a:ext>
                </a:extLst>
              </a:tr>
              <a:tr h="502354">
                <a:tc>
                  <a:txBody>
                    <a:bodyPr/>
                    <a:lstStyle/>
                    <a:p>
                      <a:r>
                        <a:rPr lang="ru-RU" dirty="0" smtClean="0"/>
                        <a:t>Задает открытые вопросы</a:t>
                      </a:r>
                      <a:endParaRPr lang="ru-RU" dirty="0"/>
                    </a:p>
                  </a:txBody>
                  <a:tcPr/>
                </a:tc>
                <a:tc>
                  <a:txBody>
                    <a:bodyPr/>
                    <a:lstStyle/>
                    <a:p>
                      <a:r>
                        <a:rPr lang="ru-RU" dirty="0" smtClean="0">
                          <a:solidFill>
                            <a:srgbClr val="FF0000"/>
                          </a:solidFill>
                        </a:rPr>
                        <a:t>Не</a:t>
                      </a:r>
                      <a:r>
                        <a:rPr lang="ru-RU" dirty="0" smtClean="0"/>
                        <a:t> задает наводящие вопросы</a:t>
                      </a:r>
                      <a:endParaRPr lang="ru-RU" dirty="0"/>
                    </a:p>
                  </a:txBody>
                  <a:tcPr/>
                </a:tc>
                <a:extLst>
                  <a:ext uri="{0D108BD9-81ED-4DB2-BD59-A6C34878D82A}">
                    <a16:rowId xmlns:a16="http://schemas.microsoft.com/office/drawing/2014/main" val="10005"/>
                  </a:ext>
                </a:extLst>
              </a:tr>
              <a:tr h="866933">
                <a:tc>
                  <a:txBody>
                    <a:bodyPr/>
                    <a:lstStyle/>
                    <a:p>
                      <a:r>
                        <a:rPr lang="ru-RU" dirty="0" smtClean="0"/>
                        <a:t>Адекватно и своевременно реагирует на невербальные сигналы собеседника</a:t>
                      </a:r>
                      <a:endParaRPr lang="ru-RU" dirty="0"/>
                    </a:p>
                  </a:txBody>
                  <a:tcPr/>
                </a:tc>
                <a:tc>
                  <a:txBody>
                    <a:bodyPr/>
                    <a:lstStyle/>
                    <a:p>
                      <a:r>
                        <a:rPr lang="ru-RU" dirty="0" smtClean="0">
                          <a:solidFill>
                            <a:srgbClr val="FF0000"/>
                          </a:solidFill>
                        </a:rPr>
                        <a:t>Не</a:t>
                      </a:r>
                      <a:r>
                        <a:rPr lang="ru-RU" dirty="0" smtClean="0"/>
                        <a:t> оказывает собеседнику психологическую помощь</a:t>
                      </a:r>
                      <a:endParaRPr lang="ru-RU" dirty="0"/>
                    </a:p>
                  </a:txBody>
                  <a:tcPr/>
                </a:tc>
                <a:extLst>
                  <a:ext uri="{0D108BD9-81ED-4DB2-BD59-A6C34878D82A}">
                    <a16:rowId xmlns:a16="http://schemas.microsoft.com/office/drawing/2014/main" val="10006"/>
                  </a:ext>
                </a:extLst>
              </a:tr>
              <a:tr h="502354">
                <a:tc>
                  <a:txBody>
                    <a:bodyPr/>
                    <a:lstStyle/>
                    <a:p>
                      <a:r>
                        <a:rPr lang="ru-RU" dirty="0" smtClean="0"/>
                        <a:t>Фокусируется на будущем</a:t>
                      </a:r>
                      <a:endParaRPr lang="ru-RU" dirty="0"/>
                    </a:p>
                  </a:txBody>
                  <a:tcPr/>
                </a:tc>
                <a:tc>
                  <a:txBody>
                    <a:bodyPr/>
                    <a:lstStyle/>
                    <a:p>
                      <a:r>
                        <a:rPr lang="ru-RU" dirty="0" smtClean="0">
                          <a:solidFill>
                            <a:srgbClr val="FF0000"/>
                          </a:solidFill>
                        </a:rPr>
                        <a:t>Не </a:t>
                      </a:r>
                      <a:r>
                        <a:rPr lang="ru-RU" dirty="0" smtClean="0"/>
                        <a:t>фокусируется</a:t>
                      </a:r>
                      <a:r>
                        <a:rPr lang="ru-RU" baseline="0" dirty="0" smtClean="0"/>
                        <a:t> на прошлом</a:t>
                      </a:r>
                      <a:endParaRPr lang="ru-RU"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996147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985" y="332656"/>
            <a:ext cx="5832648" cy="5903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41184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274638"/>
            <a:ext cx="8171688" cy="792162"/>
          </a:xfrm>
        </p:spPr>
        <p:txBody>
          <a:bodyPr>
            <a:normAutofit fontScale="90000"/>
          </a:bodyPr>
          <a:lstStyle/>
          <a:p>
            <a:pPr algn="just"/>
            <a:r>
              <a:rPr lang="ru-RU" sz="4400" dirty="0">
                <a:solidFill>
                  <a:srgbClr val="FF0000"/>
                </a:solidFill>
              </a:rPr>
              <a:t>П</a:t>
            </a:r>
            <a:r>
              <a:rPr lang="ru-RU" sz="4400" dirty="0" smtClean="0">
                <a:solidFill>
                  <a:srgbClr val="FF0000"/>
                </a:solidFill>
              </a:rPr>
              <a:t>рограммы</a:t>
            </a:r>
            <a:r>
              <a:rPr lang="ru-RU" dirty="0" smtClean="0">
                <a:solidFill>
                  <a:srgbClr val="FF0000"/>
                </a:solidFill>
              </a:rPr>
              <a:t> «Школьной </a:t>
            </a:r>
            <a:r>
              <a:rPr lang="ru-RU" dirty="0">
                <a:solidFill>
                  <a:srgbClr val="FF0000"/>
                </a:solidFill>
              </a:rPr>
              <a:t>медиации» </a:t>
            </a:r>
          </a:p>
        </p:txBody>
      </p:sp>
      <p:sp>
        <p:nvSpPr>
          <p:cNvPr id="3" name="Объект 2"/>
          <p:cNvSpPr>
            <a:spLocks noGrp="1"/>
          </p:cNvSpPr>
          <p:nvPr>
            <p:ph idx="1"/>
          </p:nvPr>
        </p:nvSpPr>
        <p:spPr>
          <a:xfrm>
            <a:off x="685800" y="1447800"/>
            <a:ext cx="8247888" cy="5486400"/>
          </a:xfrm>
        </p:spPr>
        <p:txBody>
          <a:bodyPr>
            <a:normAutofit fontScale="92500" lnSpcReduction="20000"/>
          </a:bodyPr>
          <a:lstStyle/>
          <a:p>
            <a:r>
              <a:rPr lang="ru-RU" dirty="0" smtClean="0"/>
              <a:t>Медиация (программа </a:t>
            </a:r>
            <a:r>
              <a:rPr lang="ru-RU" dirty="0"/>
              <a:t>примирения жертвы и </a:t>
            </a:r>
            <a:r>
              <a:rPr lang="ru-RU" dirty="0" smtClean="0"/>
              <a:t>обидчика);</a:t>
            </a:r>
          </a:p>
          <a:p>
            <a:r>
              <a:rPr lang="ru-RU" dirty="0" smtClean="0"/>
              <a:t>Программа </a:t>
            </a:r>
            <a:r>
              <a:rPr lang="ru-RU" dirty="0"/>
              <a:t>примирения в семье; </a:t>
            </a:r>
            <a:endParaRPr lang="ru-RU" dirty="0" smtClean="0"/>
          </a:p>
          <a:p>
            <a:r>
              <a:rPr lang="ru-RU" dirty="0" smtClean="0"/>
              <a:t>Семейная конференция;</a:t>
            </a:r>
          </a:p>
          <a:p>
            <a:r>
              <a:rPr lang="ru-RU" dirty="0"/>
              <a:t>Круги </a:t>
            </a:r>
            <a:r>
              <a:rPr lang="ru-RU" dirty="0" smtClean="0"/>
              <a:t>заботы;</a:t>
            </a:r>
          </a:p>
          <a:p>
            <a:r>
              <a:rPr lang="ru-RU" dirty="0" smtClean="0"/>
              <a:t>Школьная, общественная конференция (</a:t>
            </a:r>
            <a:r>
              <a:rPr lang="ru-RU" dirty="0"/>
              <a:t>массовые программы примирения. Они необходимы тогда, когда ситуация затронула достаточно большое количество </a:t>
            </a:r>
            <a:r>
              <a:rPr lang="ru-RU" dirty="0" smtClean="0"/>
              <a:t>участников);</a:t>
            </a:r>
          </a:p>
          <a:p>
            <a:r>
              <a:rPr lang="ru-RU" dirty="0" smtClean="0"/>
              <a:t>Круг сообщества;</a:t>
            </a:r>
          </a:p>
          <a:p>
            <a:r>
              <a:rPr lang="ru-RU" dirty="0" smtClean="0"/>
              <a:t>Просветительская </a:t>
            </a:r>
            <a:r>
              <a:rPr lang="ru-RU" dirty="0"/>
              <a:t>деятельность (стенгазета, буклеты, форумы и т.п</a:t>
            </a:r>
            <a:r>
              <a:rPr lang="ru-RU" dirty="0" smtClean="0"/>
              <a:t>.)</a:t>
            </a:r>
          </a:p>
          <a:p>
            <a:r>
              <a:rPr lang="ru-RU" dirty="0" smtClean="0"/>
              <a:t>Семинары-тренинги </a:t>
            </a:r>
            <a:r>
              <a:rPr lang="ru-RU" dirty="0"/>
              <a:t>по коммуникациям</a:t>
            </a:r>
          </a:p>
          <a:p>
            <a:endParaRPr lang="ru-RU" dirty="0"/>
          </a:p>
        </p:txBody>
      </p:sp>
    </p:spTree>
    <p:extLst>
      <p:ext uri="{BB962C8B-B14F-4D97-AF65-F5344CB8AC3E}">
        <p14:creationId xmlns:p14="http://schemas.microsoft.com/office/powerpoint/2010/main" val="20149652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159" y="476672"/>
            <a:ext cx="7632848" cy="581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81245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764704"/>
            <a:ext cx="7342090" cy="5222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9637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nvPr>
        </p:nvGraphicFramePr>
        <p:xfrm>
          <a:off x="467544" y="481329"/>
          <a:ext cx="8064896" cy="5998912"/>
        </p:xfrm>
        <a:graphic>
          <a:graphicData uri="http://schemas.openxmlformats.org/drawingml/2006/table">
            <a:tbl>
              <a:tblPr/>
              <a:tblGrid>
                <a:gridCol w="2446654">
                  <a:extLst>
                    <a:ext uri="{9D8B030D-6E8A-4147-A177-3AD203B41FA5}">
                      <a16:colId xmlns:a16="http://schemas.microsoft.com/office/drawing/2014/main" val="20000"/>
                    </a:ext>
                  </a:extLst>
                </a:gridCol>
                <a:gridCol w="5618242">
                  <a:extLst>
                    <a:ext uri="{9D8B030D-6E8A-4147-A177-3AD203B41FA5}">
                      <a16:colId xmlns:a16="http://schemas.microsoft.com/office/drawing/2014/main" val="20001"/>
                    </a:ext>
                  </a:extLst>
                </a:gridCol>
              </a:tblGrid>
              <a:tr h="284452">
                <a:tc>
                  <a:txBody>
                    <a:bodyPr/>
                    <a:lstStyle/>
                    <a:p>
                      <a:pPr algn="ctr" fontAlgn="base"/>
                      <a:r>
                        <a:rPr lang="ru-RU" sz="1800" b="1" dirty="0">
                          <a:solidFill>
                            <a:schemeClr val="tx2">
                              <a:lumMod val="60000"/>
                              <a:lumOff val="40000"/>
                            </a:schemeClr>
                          </a:solidFill>
                          <a:effectLst/>
                          <a:latin typeface="Times New Roman" pitchFamily="18" charset="0"/>
                          <a:cs typeface="Times New Roman" pitchFamily="18" charset="0"/>
                        </a:rPr>
                        <a:t>Оценка</a:t>
                      </a:r>
                      <a:endParaRPr lang="ru-RU" sz="1800" dirty="0">
                        <a:solidFill>
                          <a:schemeClr val="tx2">
                            <a:lumMod val="60000"/>
                            <a:lumOff val="40000"/>
                          </a:schemeClr>
                        </a:solidFill>
                        <a:effectLst/>
                        <a:latin typeface="Times New Roman" pitchFamily="18" charset="0"/>
                        <a:cs typeface="Times New Roman" pitchFamily="18" charset="0"/>
                      </a:endParaRPr>
                    </a:p>
                  </a:txBody>
                  <a:tcPr marL="19712" marR="19712" marT="19712" marB="19712" anchor="ctr">
                    <a:lnL>
                      <a:noFill/>
                    </a:lnL>
                    <a:lnR>
                      <a:noFill/>
                    </a:lnR>
                    <a:lnT>
                      <a:noFill/>
                    </a:lnT>
                    <a:lnB w="9525" cap="flat" cmpd="sng" algn="ctr">
                      <a:solidFill>
                        <a:srgbClr val="E9E9E9"/>
                      </a:solidFill>
                      <a:prstDash val="solid"/>
                      <a:round/>
                      <a:headEnd type="none" w="med" len="med"/>
                      <a:tailEnd type="none" w="med" len="med"/>
                    </a:lnB>
                    <a:solidFill>
                      <a:srgbClr val="FFFFFF"/>
                    </a:solidFill>
                  </a:tcPr>
                </a:tc>
                <a:tc>
                  <a:txBody>
                    <a:bodyPr/>
                    <a:lstStyle/>
                    <a:p>
                      <a:pPr algn="ctr" fontAlgn="base"/>
                      <a:r>
                        <a:rPr lang="ru-RU" sz="1800" b="1" dirty="0" err="1">
                          <a:solidFill>
                            <a:schemeClr val="tx2">
                              <a:lumMod val="60000"/>
                              <a:lumOff val="40000"/>
                            </a:schemeClr>
                          </a:solidFill>
                          <a:effectLst/>
                          <a:latin typeface="Times New Roman" pitchFamily="18" charset="0"/>
                          <a:cs typeface="Times New Roman" pitchFamily="18" charset="0"/>
                        </a:rPr>
                        <a:t>Безоценочное</a:t>
                      </a:r>
                      <a:r>
                        <a:rPr lang="ru-RU" sz="1800" b="1" dirty="0">
                          <a:solidFill>
                            <a:schemeClr val="tx2">
                              <a:lumMod val="60000"/>
                              <a:lumOff val="40000"/>
                            </a:schemeClr>
                          </a:solidFill>
                          <a:effectLst/>
                          <a:latin typeface="Times New Roman" pitchFamily="18" charset="0"/>
                          <a:cs typeface="Times New Roman" pitchFamily="18" charset="0"/>
                        </a:rPr>
                        <a:t> суждение</a:t>
                      </a:r>
                      <a:endParaRPr lang="ru-RU" sz="1800" dirty="0">
                        <a:solidFill>
                          <a:schemeClr val="tx2">
                            <a:lumMod val="60000"/>
                            <a:lumOff val="40000"/>
                          </a:schemeClr>
                        </a:solidFill>
                        <a:effectLst/>
                        <a:latin typeface="Times New Roman" pitchFamily="18" charset="0"/>
                        <a:cs typeface="Times New Roman" pitchFamily="18" charset="0"/>
                      </a:endParaRPr>
                    </a:p>
                  </a:txBody>
                  <a:tcPr marL="19712" marR="19712" marT="19712" marB="19712" anchor="ctr">
                    <a:lnL>
                      <a:noFill/>
                    </a:lnL>
                    <a:lnR>
                      <a:noFill/>
                    </a:lnR>
                    <a:lnT>
                      <a:noFill/>
                    </a:lnT>
                    <a:lnB w="9525" cap="flat" cmpd="sng" algn="ctr">
                      <a:solidFill>
                        <a:srgbClr val="E9E9E9"/>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84452">
                <a:tc>
                  <a:txBody>
                    <a:bodyPr/>
                    <a:lstStyle/>
                    <a:p>
                      <a:pPr algn="ctr" fontAlgn="ctr"/>
                      <a:r>
                        <a:rPr lang="ru-RU" sz="1800" dirty="0">
                          <a:effectLst/>
                          <a:latin typeface="Times New Roman" pitchFamily="18" charset="0"/>
                          <a:cs typeface="Times New Roman" pitchFamily="18" charset="0"/>
                        </a:rPr>
                        <a:t>Ты </a:t>
                      </a:r>
                      <a:r>
                        <a:rPr lang="ru-RU" sz="1800" b="1" dirty="0">
                          <a:effectLst/>
                          <a:latin typeface="Times New Roman" pitchFamily="18" charset="0"/>
                          <a:cs typeface="Times New Roman" pitchFamily="18" charset="0"/>
                        </a:rPr>
                        <a:t>плохой</a:t>
                      </a:r>
                      <a:r>
                        <a:rPr lang="ru-RU" sz="1800" dirty="0">
                          <a:effectLst/>
                          <a:latin typeface="Times New Roman" pitchFamily="18" charset="0"/>
                          <a:cs typeface="Times New Roman" pitchFamily="18" charset="0"/>
                        </a:rPr>
                        <a:t> оратор.</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tc>
                  <a:txBody>
                    <a:bodyPr/>
                    <a:lstStyle/>
                    <a:p>
                      <a:pPr algn="ctr" fontAlgn="ctr"/>
                      <a:r>
                        <a:rPr lang="ru-RU" sz="1800" dirty="0">
                          <a:effectLst/>
                          <a:latin typeface="Times New Roman" pitchFamily="18" charset="0"/>
                          <a:cs typeface="Times New Roman" pitchFamily="18" charset="0"/>
                        </a:rPr>
                        <a:t>Я заметила, что ты все выступление читал по бумаге.</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extLst>
                  <a:ext uri="{0D108BD9-81ED-4DB2-BD59-A6C34878D82A}">
                    <a16:rowId xmlns:a16="http://schemas.microsoft.com/office/drawing/2014/main" val="10001"/>
                  </a:ext>
                </a:extLst>
              </a:tr>
              <a:tr h="533162">
                <a:tc>
                  <a:txBody>
                    <a:bodyPr/>
                    <a:lstStyle/>
                    <a:p>
                      <a:pPr algn="ctr" fontAlgn="ctr"/>
                      <a:r>
                        <a:rPr lang="ru-RU" sz="1800" dirty="0">
                          <a:effectLst/>
                          <a:latin typeface="Times New Roman" pitchFamily="18" charset="0"/>
                          <a:cs typeface="Times New Roman" pitchFamily="18" charset="0"/>
                        </a:rPr>
                        <a:t>Ты </a:t>
                      </a:r>
                      <a:r>
                        <a:rPr lang="ru-RU" sz="1800" b="1" dirty="0">
                          <a:effectLst/>
                          <a:latin typeface="Times New Roman" pitchFamily="18" charset="0"/>
                          <a:cs typeface="Times New Roman" pitchFamily="18" charset="0"/>
                        </a:rPr>
                        <a:t>слишком </a:t>
                      </a:r>
                      <a:r>
                        <a:rPr lang="ru-RU" sz="1800" b="1" dirty="0" smtClean="0">
                          <a:effectLst/>
                          <a:latin typeface="Times New Roman" pitchFamily="18" charset="0"/>
                          <a:cs typeface="Times New Roman" pitchFamily="18" charset="0"/>
                        </a:rPr>
                        <a:t>много </a:t>
                      </a:r>
                      <a:r>
                        <a:rPr lang="ru-RU" sz="1800" dirty="0" smtClean="0">
                          <a:effectLst/>
                          <a:latin typeface="Times New Roman" pitchFamily="18" charset="0"/>
                          <a:cs typeface="Times New Roman" pitchFamily="18" charset="0"/>
                        </a:rPr>
                        <a:t>говоришь</a:t>
                      </a:r>
                      <a:r>
                        <a:rPr lang="ru-RU" sz="1800" dirty="0">
                          <a:effectLst/>
                          <a:latin typeface="Times New Roman" pitchFamily="18" charset="0"/>
                          <a:cs typeface="Times New Roman" pitchFamily="18" charset="0"/>
                        </a:rPr>
                        <a:t>.</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tc>
                  <a:txBody>
                    <a:bodyPr/>
                    <a:lstStyle/>
                    <a:p>
                      <a:pPr algn="ctr" fontAlgn="ctr"/>
                      <a:r>
                        <a:rPr lang="ru-RU" sz="1800" dirty="0">
                          <a:effectLst/>
                          <a:latin typeface="Times New Roman" pitchFamily="18" charset="0"/>
                          <a:cs typeface="Times New Roman" pitchFamily="18" charset="0"/>
                        </a:rPr>
                        <a:t>Ты говоришь уже 20 минут.</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84452">
                <a:tc>
                  <a:txBody>
                    <a:bodyPr/>
                    <a:lstStyle/>
                    <a:p>
                      <a:pPr algn="ctr" fontAlgn="ctr"/>
                      <a:r>
                        <a:rPr lang="ru-RU" sz="1800">
                          <a:effectLst/>
                          <a:latin typeface="Times New Roman" pitchFamily="18" charset="0"/>
                          <a:cs typeface="Times New Roman" pitchFamily="18" charset="0"/>
                        </a:rPr>
                        <a:t>Ты </a:t>
                      </a:r>
                      <a:r>
                        <a:rPr lang="ru-RU" sz="1800" b="1">
                          <a:effectLst/>
                          <a:latin typeface="Times New Roman" pitchFamily="18" charset="0"/>
                          <a:cs typeface="Times New Roman" pitchFamily="18" charset="0"/>
                        </a:rPr>
                        <a:t>должен</a:t>
                      </a:r>
                      <a:r>
                        <a:rPr lang="ru-RU" sz="1800">
                          <a:effectLst/>
                          <a:latin typeface="Times New Roman" pitchFamily="18" charset="0"/>
                          <a:cs typeface="Times New Roman" pitchFamily="18" charset="0"/>
                        </a:rPr>
                        <a:t> это сделать</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tc>
                  <a:txBody>
                    <a:bodyPr/>
                    <a:lstStyle/>
                    <a:p>
                      <a:pPr algn="ctr" fontAlgn="ctr"/>
                      <a:r>
                        <a:rPr lang="ru-RU" sz="1800" dirty="0">
                          <a:effectLst/>
                          <a:latin typeface="Times New Roman" pitchFamily="18" charset="0"/>
                          <a:cs typeface="Times New Roman" pitchFamily="18" charset="0"/>
                        </a:rPr>
                        <a:t>Сделай это, если считаешь нужным.</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extLst>
                  <a:ext uri="{0D108BD9-81ED-4DB2-BD59-A6C34878D82A}">
                    <a16:rowId xmlns:a16="http://schemas.microsoft.com/office/drawing/2014/main" val="10003"/>
                  </a:ext>
                </a:extLst>
              </a:tr>
              <a:tr h="533162">
                <a:tc>
                  <a:txBody>
                    <a:bodyPr/>
                    <a:lstStyle/>
                    <a:p>
                      <a:pPr algn="ctr" fontAlgn="ctr"/>
                      <a:r>
                        <a:rPr lang="ru-RU" sz="1800">
                          <a:effectLst/>
                          <a:latin typeface="Times New Roman" pitchFamily="18" charset="0"/>
                          <a:cs typeface="Times New Roman" pitchFamily="18" charset="0"/>
                        </a:rPr>
                        <a:t>Ему </a:t>
                      </a:r>
                      <a:r>
                        <a:rPr lang="ru-RU" sz="1800" b="1">
                          <a:effectLst/>
                          <a:latin typeface="Times New Roman" pitchFamily="18" charset="0"/>
                          <a:cs typeface="Times New Roman" pitchFamily="18" charset="0"/>
                        </a:rPr>
                        <a:t>нет дела</a:t>
                      </a:r>
                      <a:r>
                        <a:rPr lang="ru-RU" sz="1800">
                          <a:effectLst/>
                          <a:latin typeface="Times New Roman" pitchFamily="18" charset="0"/>
                          <a:cs typeface="Times New Roman" pitchFamily="18" charset="0"/>
                        </a:rPr>
                        <a:t> до благотворительности.</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tc>
                  <a:txBody>
                    <a:bodyPr/>
                    <a:lstStyle/>
                    <a:p>
                      <a:pPr algn="ctr" fontAlgn="ctr"/>
                      <a:r>
                        <a:rPr lang="ru-RU" sz="1800" dirty="0">
                          <a:effectLst/>
                          <a:latin typeface="Times New Roman" pitchFamily="18" charset="0"/>
                          <a:cs typeface="Times New Roman" pitchFamily="18" charset="0"/>
                        </a:rPr>
                        <a:t>Я уже 3 раза просил его выделить деньги на наш благотворительный проект, но он мне отказал.</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533162">
                <a:tc>
                  <a:txBody>
                    <a:bodyPr/>
                    <a:lstStyle/>
                    <a:p>
                      <a:pPr algn="ctr" fontAlgn="ctr"/>
                      <a:r>
                        <a:rPr lang="ru-RU" sz="1800">
                          <a:effectLst/>
                          <a:latin typeface="Times New Roman" pitchFamily="18" charset="0"/>
                          <a:cs typeface="Times New Roman" pitchFamily="18" charset="0"/>
                        </a:rPr>
                        <a:t>Ты </a:t>
                      </a:r>
                      <a:r>
                        <a:rPr lang="ru-RU" sz="1800" b="1">
                          <a:effectLst/>
                          <a:latin typeface="Times New Roman" pitchFamily="18" charset="0"/>
                          <a:cs typeface="Times New Roman" pitchFamily="18" charset="0"/>
                        </a:rPr>
                        <a:t>лентяй</a:t>
                      </a:r>
                      <a:r>
                        <a:rPr lang="ru-RU" sz="1800">
                          <a:effectLst/>
                          <a:latin typeface="Times New Roman" pitchFamily="18" charset="0"/>
                          <a:cs typeface="Times New Roman" pitchFamily="18" charset="0"/>
                        </a:rPr>
                        <a:t>!</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tc>
                  <a:txBody>
                    <a:bodyPr/>
                    <a:lstStyle/>
                    <a:p>
                      <a:pPr algn="ctr" fontAlgn="ctr"/>
                      <a:r>
                        <a:rPr lang="ru-RU" sz="1800" dirty="0">
                          <a:effectLst/>
                          <a:latin typeface="Times New Roman" pitchFamily="18" charset="0"/>
                          <a:cs typeface="Times New Roman" pitchFamily="18" charset="0"/>
                        </a:rPr>
                        <a:t>За последнюю неделю ты ни разу не убрался в своей комнате!</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extLst>
                  <a:ext uri="{0D108BD9-81ED-4DB2-BD59-A6C34878D82A}">
                    <a16:rowId xmlns:a16="http://schemas.microsoft.com/office/drawing/2014/main" val="10005"/>
                  </a:ext>
                </a:extLst>
              </a:tr>
              <a:tr h="284452">
                <a:tc>
                  <a:txBody>
                    <a:bodyPr/>
                    <a:lstStyle/>
                    <a:p>
                      <a:pPr algn="ctr" fontAlgn="ctr"/>
                      <a:r>
                        <a:rPr lang="ru-RU" sz="1800" dirty="0">
                          <a:effectLst/>
                          <a:latin typeface="Times New Roman" pitchFamily="18" charset="0"/>
                          <a:cs typeface="Times New Roman" pitchFamily="18" charset="0"/>
                        </a:rPr>
                        <a:t>Что ты </a:t>
                      </a:r>
                      <a:r>
                        <a:rPr lang="ru-RU" sz="1800" b="1" dirty="0">
                          <a:effectLst/>
                          <a:latin typeface="Times New Roman" pitchFamily="18" charset="0"/>
                          <a:cs typeface="Times New Roman" pitchFamily="18" charset="0"/>
                        </a:rPr>
                        <a:t>копаешься</a:t>
                      </a:r>
                      <a:r>
                        <a:rPr lang="ru-RU" sz="1800" dirty="0">
                          <a:effectLst/>
                          <a:latin typeface="Times New Roman" pitchFamily="18" charset="0"/>
                          <a:cs typeface="Times New Roman" pitchFamily="18" charset="0"/>
                        </a:rPr>
                        <a:t>?</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tc>
                  <a:txBody>
                    <a:bodyPr/>
                    <a:lstStyle/>
                    <a:p>
                      <a:pPr algn="ctr" fontAlgn="ctr"/>
                      <a:r>
                        <a:rPr lang="ru-RU" sz="1800" dirty="0">
                          <a:effectLst/>
                          <a:latin typeface="Times New Roman" pitchFamily="18" charset="0"/>
                          <a:cs typeface="Times New Roman" pitchFamily="18" charset="0"/>
                        </a:rPr>
                        <a:t>Ты собираешься уже полчаса!</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extLst>
                  <a:ext uri="{0D108BD9-81ED-4DB2-BD59-A6C34878D82A}">
                    <a16:rowId xmlns:a16="http://schemas.microsoft.com/office/drawing/2014/main" val="10006"/>
                  </a:ext>
                </a:extLst>
              </a:tr>
              <a:tr h="533162">
                <a:tc>
                  <a:txBody>
                    <a:bodyPr/>
                    <a:lstStyle/>
                    <a:p>
                      <a:pPr algn="ctr" fontAlgn="ctr"/>
                      <a:r>
                        <a:rPr lang="ru-RU" sz="1800" dirty="0">
                          <a:effectLst/>
                          <a:latin typeface="Times New Roman" pitchFamily="18" charset="0"/>
                          <a:cs typeface="Times New Roman" pitchFamily="18" charset="0"/>
                        </a:rPr>
                        <a:t>Что ты </a:t>
                      </a:r>
                      <a:r>
                        <a:rPr lang="ru-RU" sz="1800" b="1" dirty="0">
                          <a:effectLst/>
                          <a:latin typeface="Times New Roman" pitchFamily="18" charset="0"/>
                          <a:cs typeface="Times New Roman" pitchFamily="18" charset="0"/>
                        </a:rPr>
                        <a:t>злая</a:t>
                      </a:r>
                      <a:r>
                        <a:rPr lang="ru-RU" sz="1800" dirty="0">
                          <a:effectLst/>
                          <a:latin typeface="Times New Roman" pitchFamily="18" charset="0"/>
                          <a:cs typeface="Times New Roman" pitchFamily="18" charset="0"/>
                        </a:rPr>
                        <a:t> такая сегодня?</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tc>
                  <a:txBody>
                    <a:bodyPr/>
                    <a:lstStyle/>
                    <a:p>
                      <a:pPr algn="ctr" fontAlgn="ctr"/>
                      <a:r>
                        <a:rPr lang="ru-RU" sz="1800" dirty="0">
                          <a:effectLst/>
                          <a:latin typeface="Times New Roman" pitchFamily="18" charset="0"/>
                          <a:cs typeface="Times New Roman" pitchFamily="18" charset="0"/>
                        </a:rPr>
                        <a:t>Мне кажется, что ты не в настроении сегодня.</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84452">
                <a:tc>
                  <a:txBody>
                    <a:bodyPr/>
                    <a:lstStyle/>
                    <a:p>
                      <a:pPr algn="ctr" fontAlgn="ctr"/>
                      <a:r>
                        <a:rPr lang="ru-RU" sz="1800">
                          <a:effectLst/>
                          <a:latin typeface="Times New Roman" pitchFamily="18" charset="0"/>
                          <a:cs typeface="Times New Roman" pitchFamily="18" charset="0"/>
                        </a:rPr>
                        <a:t>Ты </a:t>
                      </a:r>
                      <a:r>
                        <a:rPr lang="ru-RU" sz="1800" b="1">
                          <a:effectLst/>
                          <a:latin typeface="Times New Roman" pitchFamily="18" charset="0"/>
                          <a:cs typeface="Times New Roman" pitchFamily="18" charset="0"/>
                        </a:rPr>
                        <a:t>молодец</a:t>
                      </a:r>
                      <a:r>
                        <a:rPr lang="ru-RU" sz="1800">
                          <a:effectLst/>
                          <a:latin typeface="Times New Roman" pitchFamily="18" charset="0"/>
                          <a:cs typeface="Times New Roman" pitchFamily="18" charset="0"/>
                        </a:rPr>
                        <a:t>!</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tc>
                  <a:txBody>
                    <a:bodyPr/>
                    <a:lstStyle/>
                    <a:p>
                      <a:pPr algn="ctr" fontAlgn="ctr"/>
                      <a:r>
                        <a:rPr lang="ru-RU" sz="1800" dirty="0">
                          <a:effectLst/>
                          <a:latin typeface="Times New Roman" pitchFamily="18" charset="0"/>
                          <a:cs typeface="Times New Roman" pitchFamily="18" charset="0"/>
                        </a:rPr>
                        <a:t>Мне понравилось, как ты сегодня ответил на уроке.</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extLst>
                  <a:ext uri="{0D108BD9-81ED-4DB2-BD59-A6C34878D82A}">
                    <a16:rowId xmlns:a16="http://schemas.microsoft.com/office/drawing/2014/main" val="10008"/>
                  </a:ext>
                </a:extLst>
              </a:tr>
              <a:tr h="533162">
                <a:tc>
                  <a:txBody>
                    <a:bodyPr/>
                    <a:lstStyle/>
                    <a:p>
                      <a:pPr algn="ctr" fontAlgn="ctr"/>
                      <a:r>
                        <a:rPr lang="ru-RU" sz="1800" b="1">
                          <a:effectLst/>
                          <a:latin typeface="Times New Roman" pitchFamily="18" charset="0"/>
                          <a:cs typeface="Times New Roman" pitchFamily="18" charset="0"/>
                        </a:rPr>
                        <a:t>Хорошо</a:t>
                      </a:r>
                      <a:r>
                        <a:rPr lang="ru-RU" sz="1800">
                          <a:effectLst/>
                          <a:latin typeface="Times New Roman" pitchFamily="18" charset="0"/>
                          <a:cs typeface="Times New Roman" pitchFamily="18" charset="0"/>
                        </a:rPr>
                        <a:t> поработали!</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tc>
                  <a:txBody>
                    <a:bodyPr/>
                    <a:lstStyle/>
                    <a:p>
                      <a:pPr algn="ctr" fontAlgn="ctr"/>
                      <a:r>
                        <a:rPr lang="ru-RU" sz="1800" dirty="0">
                          <a:effectLst/>
                          <a:latin typeface="Times New Roman" pitchFamily="18" charset="0"/>
                          <a:cs typeface="Times New Roman" pitchFamily="18" charset="0"/>
                        </a:rPr>
                        <a:t>Мы уложились в срок и выполнили заказ без единой претензии со стороны заказчика.</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533162">
                <a:tc>
                  <a:txBody>
                    <a:bodyPr/>
                    <a:lstStyle/>
                    <a:p>
                      <a:pPr algn="ctr" fontAlgn="ctr"/>
                      <a:r>
                        <a:rPr lang="ru-RU" sz="1800">
                          <a:effectLst/>
                          <a:latin typeface="Times New Roman" pitchFamily="18" charset="0"/>
                          <a:cs typeface="Times New Roman" pitchFamily="18" charset="0"/>
                        </a:rPr>
                        <a:t>Ты </a:t>
                      </a:r>
                      <a:r>
                        <a:rPr lang="ru-RU" sz="1800" b="1">
                          <a:effectLst/>
                          <a:latin typeface="Times New Roman" pitchFamily="18" charset="0"/>
                          <a:cs typeface="Times New Roman" pitchFamily="18" charset="0"/>
                        </a:rPr>
                        <a:t>никогда</a:t>
                      </a:r>
                      <a:r>
                        <a:rPr lang="ru-RU" sz="1800">
                          <a:effectLst/>
                          <a:latin typeface="Times New Roman" pitchFamily="18" charset="0"/>
                          <a:cs typeface="Times New Roman" pitchFamily="18" charset="0"/>
                        </a:rPr>
                        <a:t> мне не помогаешь!</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tc>
                  <a:txBody>
                    <a:bodyPr/>
                    <a:lstStyle/>
                    <a:p>
                      <a:pPr algn="ctr" fontAlgn="ctr"/>
                      <a:r>
                        <a:rPr lang="ru-RU" sz="1800" dirty="0">
                          <a:effectLst/>
                          <a:latin typeface="Times New Roman" pitchFamily="18" charset="0"/>
                          <a:cs typeface="Times New Roman" pitchFamily="18" charset="0"/>
                        </a:rPr>
                        <a:t>В последние 3 раза, когда я начинала убирать дом, ты отказался мне помочь.</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extLst>
                  <a:ext uri="{0D108BD9-81ED-4DB2-BD59-A6C34878D82A}">
                    <a16:rowId xmlns:a16="http://schemas.microsoft.com/office/drawing/2014/main" val="10010"/>
                  </a:ext>
                </a:extLst>
              </a:tr>
              <a:tr h="284452">
                <a:tc>
                  <a:txBody>
                    <a:bodyPr/>
                    <a:lstStyle/>
                    <a:p>
                      <a:pPr algn="ctr" fontAlgn="ctr"/>
                      <a:r>
                        <a:rPr lang="ru-RU" sz="1800">
                          <a:effectLst/>
                          <a:latin typeface="Times New Roman" pitchFamily="18" charset="0"/>
                          <a:cs typeface="Times New Roman" pitchFamily="18" charset="0"/>
                        </a:rPr>
                        <a:t>Он </a:t>
                      </a:r>
                      <a:r>
                        <a:rPr lang="ru-RU" sz="1800" b="1">
                          <a:effectLst/>
                          <a:latin typeface="Times New Roman" pitchFamily="18" charset="0"/>
                          <a:cs typeface="Times New Roman" pitchFamily="18" charset="0"/>
                        </a:rPr>
                        <a:t>редко</a:t>
                      </a:r>
                      <a:r>
                        <a:rPr lang="ru-RU" sz="1800">
                          <a:effectLst/>
                          <a:latin typeface="Times New Roman" pitchFamily="18" charset="0"/>
                          <a:cs typeface="Times New Roman" pitchFamily="18" charset="0"/>
                        </a:rPr>
                        <a:t> звонит маме.</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tc>
                  <a:txBody>
                    <a:bodyPr/>
                    <a:lstStyle/>
                    <a:p>
                      <a:pPr algn="ctr" fontAlgn="ctr"/>
                      <a:r>
                        <a:rPr lang="ru-RU" sz="1800" dirty="0">
                          <a:effectLst/>
                          <a:latin typeface="Times New Roman" pitchFamily="18" charset="0"/>
                          <a:cs typeface="Times New Roman" pitchFamily="18" charset="0"/>
                        </a:rPr>
                        <a:t>Он звонит маме раз в месяц.</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533162">
                <a:tc>
                  <a:txBody>
                    <a:bodyPr/>
                    <a:lstStyle/>
                    <a:p>
                      <a:pPr algn="ctr" fontAlgn="ctr"/>
                      <a:r>
                        <a:rPr lang="ru-RU" sz="1800">
                          <a:effectLst/>
                          <a:latin typeface="Times New Roman" pitchFamily="18" charset="0"/>
                          <a:cs typeface="Times New Roman" pitchFamily="18" charset="0"/>
                        </a:rPr>
                        <a:t>Как я позвоню, ты </a:t>
                      </a:r>
                      <a:r>
                        <a:rPr lang="ru-RU" sz="1800" b="1">
                          <a:effectLst/>
                          <a:latin typeface="Times New Roman" pitchFamily="18" charset="0"/>
                          <a:cs typeface="Times New Roman" pitchFamily="18" charset="0"/>
                        </a:rPr>
                        <a:t>всегда</a:t>
                      </a:r>
                      <a:r>
                        <a:rPr lang="ru-RU" sz="1800">
                          <a:effectLst/>
                          <a:latin typeface="Times New Roman" pitchFamily="18" charset="0"/>
                          <a:cs typeface="Times New Roman" pitchFamily="18" charset="0"/>
                        </a:rPr>
                        <a:t>занята!</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tc>
                  <a:txBody>
                    <a:bodyPr/>
                    <a:lstStyle/>
                    <a:p>
                      <a:pPr algn="ctr" fontAlgn="ctr"/>
                      <a:r>
                        <a:rPr lang="ru-RU" sz="1800" dirty="0">
                          <a:effectLst/>
                          <a:latin typeface="Times New Roman" pitchFamily="18" charset="0"/>
                          <a:cs typeface="Times New Roman" pitchFamily="18" charset="0"/>
                        </a:rPr>
                        <a:t>В последние 2 раза, когда я звонила тебе, ты говорила, что не можешь со мной говорить, т.к. была занята.</a:t>
                      </a:r>
                    </a:p>
                  </a:txBody>
                  <a:tcPr marL="19712" marR="19712" marT="19712" marB="19712" anchor="ctr">
                    <a:lnL>
                      <a:noFill/>
                    </a:lnL>
                    <a:lnR>
                      <a:noFill/>
                    </a:lnR>
                    <a:lnT w="9525" cap="flat" cmpd="sng" algn="ctr">
                      <a:solidFill>
                        <a:srgbClr val="E9E9E9"/>
                      </a:solidFill>
                      <a:prstDash val="solid"/>
                      <a:round/>
                      <a:headEnd type="none" w="med" len="med"/>
                      <a:tailEnd type="none" w="med" len="med"/>
                    </a:lnT>
                    <a:lnB w="9525" cap="flat" cmpd="sng" algn="ctr">
                      <a:solidFill>
                        <a:srgbClr val="E9E9E9"/>
                      </a:solidFill>
                      <a:prstDash val="solid"/>
                      <a:round/>
                      <a:headEnd type="none" w="med" len="med"/>
                      <a:tailEnd type="none" w="med" len="med"/>
                    </a:lnB>
                    <a:solidFill>
                      <a:srgbClr val="E9E9E9"/>
                    </a:solidFill>
                  </a:tcPr>
                </a:tc>
                <a:extLst>
                  <a:ext uri="{0D108BD9-81ED-4DB2-BD59-A6C34878D82A}">
                    <a16:rowId xmlns:a16="http://schemas.microsoft.com/office/drawing/2014/main" val="10012"/>
                  </a:ext>
                </a:extLst>
              </a:tr>
            </a:tbl>
          </a:graphicData>
        </a:graphic>
      </p:graphicFrame>
      <p:sp>
        <p:nvSpPr>
          <p:cNvPr id="5" name="Rectangle 1"/>
          <p:cNvSpPr>
            <a:spLocks noChangeArrowheads="1"/>
          </p:cNvSpPr>
          <p:nvPr/>
        </p:nvSpPr>
        <p:spPr bwMode="auto">
          <a:xfrm>
            <a:off x="3757064" y="-17621"/>
            <a:ext cx="162987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FF0000"/>
                </a:solidFill>
                <a:effectLst/>
                <a:cs typeface="Arial" pitchFamily="34" charset="0"/>
              </a:rPr>
              <a:t>Сравните</a:t>
            </a:r>
          </a:p>
        </p:txBody>
      </p:sp>
    </p:spTree>
    <p:extLst>
      <p:ext uri="{BB962C8B-B14F-4D97-AF65-F5344CB8AC3E}">
        <p14:creationId xmlns:p14="http://schemas.microsoft.com/office/powerpoint/2010/main" val="4118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nvPr>
        </p:nvGraphicFramePr>
        <p:xfrm>
          <a:off x="457200" y="980728"/>
          <a:ext cx="8229600" cy="5027715"/>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779243">
                <a:tc>
                  <a:txBody>
                    <a:bodyPr/>
                    <a:lstStyle/>
                    <a:p>
                      <a:pPr algn="ctr"/>
                      <a:r>
                        <a:rPr lang="ru-RU" sz="2400" dirty="0" smtClean="0"/>
                        <a:t>оценка</a:t>
                      </a:r>
                      <a:endParaRPr lang="ru-RU" sz="2400" dirty="0"/>
                    </a:p>
                  </a:txBody>
                  <a:tcPr/>
                </a:tc>
                <a:tc>
                  <a:txBody>
                    <a:bodyPr/>
                    <a:lstStyle/>
                    <a:p>
                      <a:pPr algn="ctr"/>
                      <a:r>
                        <a:rPr lang="ru-RU" sz="2400" dirty="0" smtClean="0"/>
                        <a:t>факты</a:t>
                      </a:r>
                      <a:endParaRPr lang="ru-RU" sz="2400" dirty="0"/>
                    </a:p>
                  </a:txBody>
                  <a:tcPr/>
                </a:tc>
                <a:extLst>
                  <a:ext uri="{0D108BD9-81ED-4DB2-BD59-A6C34878D82A}">
                    <a16:rowId xmlns:a16="http://schemas.microsoft.com/office/drawing/2014/main" val="10000"/>
                  </a:ext>
                </a:extLst>
              </a:tr>
              <a:tr h="1344993">
                <a:tc>
                  <a:txBody>
                    <a:bodyPr/>
                    <a:lstStyle/>
                    <a:p>
                      <a:r>
                        <a:rPr lang="ru-RU" sz="2400" dirty="0" smtClean="0"/>
                        <a:t>Субъективное эмоциональное отношение к событию</a:t>
                      </a:r>
                      <a:endParaRPr lang="ru-RU" sz="2400" dirty="0"/>
                    </a:p>
                  </a:txBody>
                  <a:tcPr/>
                </a:tc>
                <a:tc>
                  <a:txBody>
                    <a:bodyPr/>
                    <a:lstStyle/>
                    <a:p>
                      <a:r>
                        <a:rPr lang="ru-RU" sz="2400" dirty="0" smtClean="0"/>
                        <a:t>Совершившееся, наблюдаемое, конкретное событие</a:t>
                      </a:r>
                      <a:endParaRPr lang="ru-RU" sz="2400" dirty="0"/>
                    </a:p>
                  </a:txBody>
                  <a:tcPr/>
                </a:tc>
                <a:extLst>
                  <a:ext uri="{0D108BD9-81ED-4DB2-BD59-A6C34878D82A}">
                    <a16:rowId xmlns:a16="http://schemas.microsoft.com/office/drawing/2014/main" val="10001"/>
                  </a:ext>
                </a:extLst>
              </a:tr>
              <a:tr h="1344993">
                <a:tc>
                  <a:txBody>
                    <a:bodyPr/>
                    <a:lstStyle/>
                    <a:p>
                      <a:r>
                        <a:rPr lang="ru-RU" sz="2400" dirty="0" smtClean="0"/>
                        <a:t>Интерпретация: индивидуальная</a:t>
                      </a:r>
                      <a:r>
                        <a:rPr lang="ru-RU" sz="2400" baseline="0" dirty="0" smtClean="0"/>
                        <a:t> трактовка</a:t>
                      </a:r>
                      <a:endParaRPr lang="ru-RU" sz="2400" dirty="0"/>
                    </a:p>
                  </a:txBody>
                  <a:tcPr/>
                </a:tc>
                <a:tc>
                  <a:txBody>
                    <a:bodyPr/>
                    <a:lstStyle/>
                    <a:p>
                      <a:r>
                        <a:rPr lang="ru-RU" sz="2400" dirty="0" smtClean="0"/>
                        <a:t>Описание </a:t>
                      </a:r>
                      <a:endParaRPr lang="ru-RU" sz="2400" dirty="0"/>
                    </a:p>
                  </a:txBody>
                  <a:tcPr/>
                </a:tc>
                <a:extLst>
                  <a:ext uri="{0D108BD9-81ED-4DB2-BD59-A6C34878D82A}">
                    <a16:rowId xmlns:a16="http://schemas.microsoft.com/office/drawing/2014/main" val="10002"/>
                  </a:ext>
                </a:extLst>
              </a:tr>
              <a:tr h="779243">
                <a:tc>
                  <a:txBody>
                    <a:bodyPr/>
                    <a:lstStyle/>
                    <a:p>
                      <a:r>
                        <a:rPr lang="ru-RU" sz="2400" dirty="0" smtClean="0"/>
                        <a:t>Внутри ситуации</a:t>
                      </a:r>
                      <a:endParaRPr lang="ru-RU" sz="2400" dirty="0"/>
                    </a:p>
                  </a:txBody>
                  <a:tcPr/>
                </a:tc>
                <a:tc>
                  <a:txBody>
                    <a:bodyPr/>
                    <a:lstStyle/>
                    <a:p>
                      <a:r>
                        <a:rPr lang="ru-RU" sz="2400" dirty="0" smtClean="0"/>
                        <a:t>Вне ситуации</a:t>
                      </a:r>
                      <a:endParaRPr lang="ru-RU" sz="2400" dirty="0"/>
                    </a:p>
                  </a:txBody>
                  <a:tcPr/>
                </a:tc>
                <a:extLst>
                  <a:ext uri="{0D108BD9-81ED-4DB2-BD59-A6C34878D82A}">
                    <a16:rowId xmlns:a16="http://schemas.microsoft.com/office/drawing/2014/main" val="10003"/>
                  </a:ext>
                </a:extLst>
              </a:tr>
              <a:tr h="779243">
                <a:tc>
                  <a:txBody>
                    <a:bodyPr/>
                    <a:lstStyle/>
                    <a:p>
                      <a:r>
                        <a:rPr lang="ru-RU" sz="2400" dirty="0" smtClean="0"/>
                        <a:t>Стресс</a:t>
                      </a:r>
                      <a:endParaRPr lang="ru-RU" sz="2400" dirty="0"/>
                    </a:p>
                  </a:txBody>
                  <a:tcPr/>
                </a:tc>
                <a:tc>
                  <a:txBody>
                    <a:bodyPr/>
                    <a:lstStyle/>
                    <a:p>
                      <a:r>
                        <a:rPr lang="ru-RU" sz="2400" dirty="0" smtClean="0"/>
                        <a:t>Снятие</a:t>
                      </a:r>
                      <a:r>
                        <a:rPr lang="ru-RU" sz="2400" baseline="0" dirty="0" smtClean="0"/>
                        <a:t> стресса</a:t>
                      </a:r>
                      <a:endParaRPr lang="ru-RU" sz="2400"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203475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3" y="685800"/>
            <a:ext cx="8065814" cy="5458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77770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236538"/>
            <a:ext cx="870585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706090"/>
          </a:xfrm>
        </p:spPr>
        <p:txBody>
          <a:bodyPr>
            <a:normAutofit/>
          </a:bodyPr>
          <a:lstStyle/>
          <a:p>
            <a:r>
              <a:rPr lang="ru-RU" sz="3200" dirty="0" smtClean="0"/>
              <a:t>Упражнение</a:t>
            </a:r>
            <a:endParaRPr lang="ru-RU" sz="3200" dirty="0"/>
          </a:p>
        </p:txBody>
      </p:sp>
      <p:sp>
        <p:nvSpPr>
          <p:cNvPr id="3" name="Объект 2"/>
          <p:cNvSpPr>
            <a:spLocks noGrp="1"/>
          </p:cNvSpPr>
          <p:nvPr>
            <p:ph idx="1"/>
          </p:nvPr>
        </p:nvSpPr>
        <p:spPr>
          <a:xfrm>
            <a:off x="457200" y="836712"/>
            <a:ext cx="8229600" cy="5289451"/>
          </a:xfrm>
        </p:spPr>
        <p:txBody>
          <a:bodyPr>
            <a:normAutofit fontScale="85000" lnSpcReduction="10000"/>
          </a:bodyPr>
          <a:lstStyle/>
          <a:p>
            <a:pPr marL="0" indent="0">
              <a:buNone/>
            </a:pPr>
            <a:r>
              <a:rPr lang="ru-RU" dirty="0" smtClean="0"/>
              <a:t>Объединитесь в тройки. Два человека работают в паре, третий – отслеживает высказывания.</a:t>
            </a:r>
          </a:p>
          <a:p>
            <a:pPr marL="0" indent="0">
              <a:buNone/>
            </a:pPr>
            <a:r>
              <a:rPr lang="ru-RU" smtClean="0"/>
              <a:t>По </a:t>
            </a:r>
            <a:r>
              <a:rPr lang="ru-RU" smtClean="0"/>
              <a:t>две минуты </a:t>
            </a:r>
            <a:r>
              <a:rPr lang="ru-RU" dirty="0" smtClean="0"/>
              <a:t>для каждого в паре на то, чтобы:</a:t>
            </a:r>
          </a:p>
          <a:p>
            <a:r>
              <a:rPr lang="ru-RU" dirty="0" smtClean="0"/>
              <a:t>Описать кого, вы видите перед собой.</a:t>
            </a:r>
          </a:p>
          <a:p>
            <a:r>
              <a:rPr lang="ru-RU" dirty="0" smtClean="0"/>
              <a:t>Дайте </a:t>
            </a:r>
            <a:r>
              <a:rPr lang="ru-RU" dirty="0" err="1" smtClean="0"/>
              <a:t>безоценочное</a:t>
            </a:r>
            <a:r>
              <a:rPr lang="ru-RU" dirty="0" smtClean="0"/>
              <a:t> описание.</a:t>
            </a:r>
          </a:p>
          <a:p>
            <a:r>
              <a:rPr lang="ru-RU" dirty="0" smtClean="0"/>
              <a:t>Поделитесь наблюдениями:</a:t>
            </a:r>
          </a:p>
          <a:p>
            <a:r>
              <a:rPr lang="ru-RU" dirty="0" smtClean="0"/>
              <a:t>за собой: насколько мне было легко или трудно давать </a:t>
            </a:r>
            <a:r>
              <a:rPr lang="ru-RU" dirty="0" err="1" smtClean="0"/>
              <a:t>безоценочные</a:t>
            </a:r>
            <a:r>
              <a:rPr lang="ru-RU" dirty="0" smtClean="0"/>
              <a:t> суждения, что я чувствовал, когда говорили обо мне;</a:t>
            </a:r>
          </a:p>
          <a:p>
            <a:r>
              <a:rPr lang="ru-RU" dirty="0" smtClean="0"/>
              <a:t>За другими: получилось ли сделать </a:t>
            </a:r>
            <a:r>
              <a:rPr lang="ru-RU" dirty="0" err="1" smtClean="0"/>
              <a:t>безоценочное</a:t>
            </a:r>
            <a:r>
              <a:rPr lang="ru-RU" dirty="0" smtClean="0"/>
              <a:t> описание с первого раза, какие особенности невербального реагирования вы увидели.</a:t>
            </a:r>
          </a:p>
          <a:p>
            <a:endParaRPr lang="ru-RU" dirty="0"/>
          </a:p>
        </p:txBody>
      </p:sp>
    </p:spTree>
    <p:extLst>
      <p:ext uri="{BB962C8B-B14F-4D97-AF65-F5344CB8AC3E}">
        <p14:creationId xmlns:p14="http://schemas.microsoft.com/office/powerpoint/2010/main" val="2123952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a:bodyPr>
          <a:lstStyle/>
          <a:p>
            <a:r>
              <a:rPr lang="ru-RU" sz="3200" dirty="0" smtClean="0"/>
              <a:t>Мозг воспринимает высказывание как угрозу, если собеседник:</a:t>
            </a:r>
            <a:endParaRPr lang="ru-RU" sz="3200" dirty="0"/>
          </a:p>
        </p:txBody>
      </p:sp>
      <p:sp>
        <p:nvSpPr>
          <p:cNvPr id="3" name="Объект 2"/>
          <p:cNvSpPr>
            <a:spLocks noGrp="1"/>
          </p:cNvSpPr>
          <p:nvPr>
            <p:ph idx="1"/>
          </p:nvPr>
        </p:nvSpPr>
        <p:spPr/>
        <p:txBody>
          <a:bodyPr/>
          <a:lstStyle/>
          <a:p>
            <a:r>
              <a:rPr lang="ru-RU" dirty="0" smtClean="0"/>
              <a:t>Оценивает</a:t>
            </a:r>
          </a:p>
          <a:p>
            <a:r>
              <a:rPr lang="ru-RU" dirty="0" smtClean="0"/>
              <a:t>Критикует</a:t>
            </a:r>
          </a:p>
          <a:p>
            <a:r>
              <a:rPr lang="ru-RU" dirty="0" smtClean="0"/>
              <a:t>Проявляет директивность</a:t>
            </a:r>
          </a:p>
          <a:p>
            <a:r>
              <a:rPr lang="ru-RU" dirty="0" smtClean="0"/>
              <a:t>Поучает</a:t>
            </a:r>
          </a:p>
          <a:p>
            <a:r>
              <a:rPr lang="ru-RU" dirty="0" smtClean="0"/>
              <a:t>Дает советы</a:t>
            </a:r>
            <a:endParaRPr lang="ru-RU" dirty="0"/>
          </a:p>
        </p:txBody>
      </p:sp>
    </p:spTree>
    <p:extLst>
      <p:ext uri="{BB962C8B-B14F-4D97-AF65-F5344CB8AC3E}">
        <p14:creationId xmlns:p14="http://schemas.microsoft.com/office/powerpoint/2010/main" val="43006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3600" b="1" dirty="0" smtClean="0">
                <a:solidFill>
                  <a:srgbClr val="C00000"/>
                </a:solidFill>
              </a:rPr>
              <a:t>2 фаза. Понимание ситуации</a:t>
            </a:r>
            <a:endParaRPr lang="ru-RU" sz="3600" b="1" dirty="0">
              <a:solidFill>
                <a:srgbClr val="C00000"/>
              </a:solidFill>
            </a:endParaRPr>
          </a:p>
        </p:txBody>
      </p:sp>
      <p:sp>
        <p:nvSpPr>
          <p:cNvPr id="3" name="Объект 2"/>
          <p:cNvSpPr>
            <a:spLocks noGrp="1"/>
          </p:cNvSpPr>
          <p:nvPr>
            <p:ph idx="1"/>
          </p:nvPr>
        </p:nvSpPr>
        <p:spPr/>
        <p:txBody>
          <a:bodyPr>
            <a:normAutofit/>
          </a:bodyPr>
          <a:lstStyle/>
          <a:p>
            <a:pPr marL="0" indent="0" algn="just">
              <a:buNone/>
            </a:pPr>
            <a:r>
              <a:rPr lang="ru-RU" sz="2000" b="1" dirty="0" smtClean="0">
                <a:latin typeface="Times New Roman" panose="02020603050405020304" pitchFamily="18" charset="0"/>
                <a:cs typeface="Times New Roman" panose="02020603050405020304" pitchFamily="18" charset="0"/>
              </a:rPr>
              <a:t>Задача: помочь обозначить различные аспекты конфликтной ситуации, важные с точки зрения участников и принципов восстановительной медиации</a:t>
            </a:r>
          </a:p>
          <a:p>
            <a:pPr marL="457200" indent="-457200" algn="just">
              <a:buAutoNum type="arabicPeriod"/>
            </a:pPr>
            <a:r>
              <a:rPr lang="ru-RU" sz="2000" b="1" dirty="0" smtClean="0">
                <a:latin typeface="Times New Roman" panose="02020603050405020304" pitchFamily="18" charset="0"/>
                <a:cs typeface="Times New Roman" panose="02020603050405020304" pitchFamily="18" charset="0"/>
              </a:rPr>
              <a:t>Обсуждение ситуации:</a:t>
            </a:r>
          </a:p>
          <a:p>
            <a:pPr algn="just">
              <a:buFontTx/>
              <a:buChar char="-"/>
            </a:pPr>
            <a:r>
              <a:rPr lang="ru-RU" sz="2000" dirty="0" smtClean="0">
                <a:latin typeface="Times New Roman" panose="02020603050405020304" pitchFamily="18" charset="0"/>
                <a:cs typeface="Times New Roman" panose="02020603050405020304" pitchFamily="18" charset="0"/>
              </a:rPr>
              <a:t>помочь рассказать ситуацию;</a:t>
            </a:r>
          </a:p>
          <a:p>
            <a:pPr algn="just">
              <a:buFontTx/>
              <a:buChar char="-"/>
            </a:pPr>
            <a:r>
              <a:rPr lang="ru-RU" sz="2000" dirty="0" smtClean="0">
                <a:latin typeface="Times New Roman" panose="02020603050405020304" pitchFamily="18" charset="0"/>
                <a:cs typeface="Times New Roman" panose="02020603050405020304" pitchFamily="18" charset="0"/>
              </a:rPr>
              <a:t>понять, что беспокоит;</a:t>
            </a:r>
          </a:p>
          <a:p>
            <a:pPr algn="just">
              <a:buFontTx/>
              <a:buChar char="-"/>
            </a:pPr>
            <a:r>
              <a:rPr lang="ru-RU" sz="2000" dirty="0" smtClean="0">
                <a:latin typeface="Times New Roman" panose="02020603050405020304" pitchFamily="18" charset="0"/>
                <a:cs typeface="Times New Roman" panose="02020603050405020304" pitchFamily="18" charset="0"/>
              </a:rPr>
              <a:t>помочь отреагировать эмоции;</a:t>
            </a:r>
          </a:p>
          <a:p>
            <a:pPr algn="just">
              <a:buFontTx/>
              <a:buChar char="-"/>
            </a:pPr>
            <a:r>
              <a:rPr lang="ru-RU" sz="2000" dirty="0" smtClean="0">
                <a:latin typeface="Times New Roman" panose="02020603050405020304" pitchFamily="18" charset="0"/>
                <a:cs typeface="Times New Roman" panose="02020603050405020304" pitchFamily="18" charset="0"/>
              </a:rPr>
              <a:t>обсудить ценности, рассказать о ценностях восстановительной медиации</a:t>
            </a:r>
            <a:endParaRPr lang="ru-RU" sz="2000" b="1" dirty="0" smtClean="0">
              <a:latin typeface="Times New Roman" panose="02020603050405020304" pitchFamily="18" charset="0"/>
              <a:cs typeface="Times New Roman" panose="02020603050405020304" pitchFamily="18" charset="0"/>
            </a:endParaRPr>
          </a:p>
          <a:p>
            <a:pPr marL="0" indent="0" algn="just">
              <a:buNone/>
            </a:pPr>
            <a:r>
              <a:rPr lang="ru-RU" sz="2000" b="1" dirty="0" smtClean="0">
                <a:latin typeface="Times New Roman" panose="02020603050405020304" pitchFamily="18" charset="0"/>
                <a:cs typeface="Times New Roman" panose="02020603050405020304" pitchFamily="18" charset="0"/>
              </a:rPr>
              <a:t>2.     Обсуждение последствий:</a:t>
            </a:r>
          </a:p>
          <a:p>
            <a:pPr marL="0" indent="0" algn="just">
              <a:buNone/>
            </a:pPr>
            <a:r>
              <a:rPr lang="ru-RU" sz="2000" dirty="0" smtClean="0">
                <a:latin typeface="Times New Roman" panose="02020603050405020304" pitchFamily="18" charset="0"/>
                <a:cs typeface="Times New Roman" panose="02020603050405020304" pitchFamily="18" charset="0"/>
              </a:rPr>
              <a:t>(если уже обсуждались, просто резюмировать)</a:t>
            </a:r>
          </a:p>
        </p:txBody>
      </p:sp>
    </p:spTree>
    <p:extLst>
      <p:ext uri="{BB962C8B-B14F-4D97-AF65-F5344CB8AC3E}">
        <p14:creationId xmlns:p14="http://schemas.microsoft.com/office/powerpoint/2010/main" val="2059519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25470"/>
          </a:xfrm>
        </p:spPr>
        <p:txBody>
          <a:bodyPr>
            <a:normAutofit fontScale="90000"/>
          </a:bodyPr>
          <a:lstStyle/>
          <a:p>
            <a:pPr algn="ctr"/>
            <a:r>
              <a:rPr lang="ru-RU" dirty="0" smtClean="0"/>
              <a:t>Приемы эффективного слушания</a:t>
            </a:r>
            <a:endParaRPr lang="ru-RU" dirty="0"/>
          </a:p>
        </p:txBody>
      </p:sp>
      <p:graphicFrame>
        <p:nvGraphicFramePr>
          <p:cNvPr id="4" name="Содержимое 3"/>
          <p:cNvGraphicFramePr>
            <a:graphicFrameLocks noGrp="1"/>
          </p:cNvGraphicFramePr>
          <p:nvPr>
            <p:ph idx="1"/>
          </p:nvPr>
        </p:nvGraphicFramePr>
        <p:xfrm>
          <a:off x="214282" y="1285860"/>
          <a:ext cx="8786842" cy="5286410"/>
        </p:xfrm>
        <a:graphic>
          <a:graphicData uri="http://schemas.openxmlformats.org/drawingml/2006/table">
            <a:tbl>
              <a:tblPr firstRow="1" bandRow="1">
                <a:tableStyleId>{5C22544A-7EE6-4342-B048-85BDC9FD1C3A}</a:tableStyleId>
              </a:tblPr>
              <a:tblGrid>
                <a:gridCol w="4393421">
                  <a:extLst>
                    <a:ext uri="{9D8B030D-6E8A-4147-A177-3AD203B41FA5}">
                      <a16:colId xmlns:a16="http://schemas.microsoft.com/office/drawing/2014/main" val="20000"/>
                    </a:ext>
                  </a:extLst>
                </a:gridCol>
                <a:gridCol w="4393421">
                  <a:extLst>
                    <a:ext uri="{9D8B030D-6E8A-4147-A177-3AD203B41FA5}">
                      <a16:colId xmlns:a16="http://schemas.microsoft.com/office/drawing/2014/main" val="20001"/>
                    </a:ext>
                  </a:extLst>
                </a:gridCol>
              </a:tblGrid>
              <a:tr h="1057282">
                <a:tc>
                  <a:txBody>
                    <a:bodyPr/>
                    <a:lstStyle/>
                    <a:p>
                      <a:pPr algn="just">
                        <a:lnSpc>
                          <a:spcPct val="150000"/>
                        </a:lnSpc>
                        <a:spcAft>
                          <a:spcPts val="0"/>
                        </a:spcAft>
                      </a:pPr>
                      <a:r>
                        <a:rPr lang="ru-RU" sz="2400" b="1" dirty="0">
                          <a:latin typeface="Times New Roman"/>
                          <a:ea typeface="Calibri"/>
                          <a:cs typeface="Times New Roman"/>
                        </a:rPr>
                        <a:t>Рефлексивное слушание</a:t>
                      </a:r>
                      <a:endParaRPr lang="ru-RU" sz="2400" dirty="0">
                        <a:latin typeface="Calibri"/>
                        <a:ea typeface="Calibri"/>
                        <a:cs typeface="Times New Roman"/>
                      </a:endParaRPr>
                    </a:p>
                  </a:txBody>
                  <a:tcPr marL="68580" marR="68580" marT="0" marB="0"/>
                </a:tc>
                <a:tc>
                  <a:txBody>
                    <a:bodyPr/>
                    <a:lstStyle/>
                    <a:p>
                      <a:pPr algn="just">
                        <a:lnSpc>
                          <a:spcPct val="150000"/>
                        </a:lnSpc>
                        <a:spcAft>
                          <a:spcPts val="0"/>
                        </a:spcAft>
                      </a:pPr>
                      <a:r>
                        <a:rPr lang="ru-RU" sz="2400" b="1">
                          <a:latin typeface="Times New Roman"/>
                          <a:ea typeface="Calibri"/>
                          <a:cs typeface="Times New Roman"/>
                        </a:rPr>
                        <a:t>Нерефлексивное слушание</a:t>
                      </a:r>
                      <a:endParaRPr lang="ru-RU" sz="2400">
                        <a:latin typeface="Calibri"/>
                        <a:ea typeface="Calibri"/>
                        <a:cs typeface="Times New Roman"/>
                      </a:endParaRPr>
                    </a:p>
                  </a:txBody>
                  <a:tcPr marL="68580" marR="68580" marT="0" marB="0"/>
                </a:tc>
                <a:extLst>
                  <a:ext uri="{0D108BD9-81ED-4DB2-BD59-A6C34878D82A}">
                    <a16:rowId xmlns:a16="http://schemas.microsoft.com/office/drawing/2014/main" val="10000"/>
                  </a:ext>
                </a:extLst>
              </a:tr>
              <a:tr h="1057282">
                <a:tc>
                  <a:txBody>
                    <a:bodyPr/>
                    <a:lstStyle/>
                    <a:p>
                      <a:pPr marL="342900" lvl="0" indent="-342900" algn="just">
                        <a:lnSpc>
                          <a:spcPct val="150000"/>
                        </a:lnSpc>
                        <a:spcAft>
                          <a:spcPts val="0"/>
                        </a:spcAft>
                        <a:buFont typeface="+mj-lt"/>
                        <a:buNone/>
                      </a:pPr>
                      <a:r>
                        <a:rPr lang="ru-RU" sz="2400" b="1" dirty="0">
                          <a:latin typeface="Times New Roman"/>
                          <a:ea typeface="Calibri"/>
                          <a:cs typeface="Times New Roman"/>
                        </a:rPr>
                        <a:t>Выяснение, уточнение</a:t>
                      </a:r>
                      <a:endParaRPr lang="ru-RU" sz="2400" dirty="0">
                        <a:latin typeface="Calibri"/>
                        <a:ea typeface="Calibri"/>
                        <a:cs typeface="Times New Roman"/>
                      </a:endParaRPr>
                    </a:p>
                  </a:txBody>
                  <a:tcPr marL="68580" marR="68580" marT="0" marB="0"/>
                </a:tc>
                <a:tc rowSpan="4">
                  <a:txBody>
                    <a:bodyPr/>
                    <a:lstStyle/>
                    <a:p>
                      <a:pPr algn="just">
                        <a:lnSpc>
                          <a:spcPct val="150000"/>
                        </a:lnSpc>
                        <a:spcAft>
                          <a:spcPts val="0"/>
                        </a:spcAft>
                      </a:pPr>
                      <a:r>
                        <a:rPr lang="ru-RU" sz="2400" b="1" dirty="0">
                          <a:latin typeface="Times New Roman"/>
                          <a:ea typeface="Calibri"/>
                          <a:cs typeface="Times New Roman"/>
                        </a:rPr>
                        <a:t>Кивки, междометия, односложные слова (да), слова, стимулирующие речь(продолжай), взгляд в глаза говорящему.</a:t>
                      </a:r>
                      <a:endParaRPr lang="ru-RU" sz="2400" dirty="0">
                        <a:latin typeface="Calibri"/>
                        <a:ea typeface="Calibri"/>
                        <a:cs typeface="Times New Roman"/>
                      </a:endParaRPr>
                    </a:p>
                  </a:txBody>
                  <a:tcPr marL="68580" marR="68580" marT="0" marB="0"/>
                </a:tc>
                <a:extLst>
                  <a:ext uri="{0D108BD9-81ED-4DB2-BD59-A6C34878D82A}">
                    <a16:rowId xmlns:a16="http://schemas.microsoft.com/office/drawing/2014/main" val="10001"/>
                  </a:ext>
                </a:extLst>
              </a:tr>
              <a:tr h="1057282">
                <a:tc>
                  <a:txBody>
                    <a:bodyPr/>
                    <a:lstStyle/>
                    <a:p>
                      <a:pPr marL="342900" lvl="0" indent="-342900" algn="just">
                        <a:lnSpc>
                          <a:spcPct val="150000"/>
                        </a:lnSpc>
                        <a:spcAft>
                          <a:spcPts val="0"/>
                        </a:spcAft>
                        <a:buFont typeface="+mj-lt"/>
                        <a:buNone/>
                      </a:pPr>
                      <a:r>
                        <a:rPr lang="ru-RU" sz="2400" b="1" dirty="0">
                          <a:latin typeface="Times New Roman"/>
                          <a:ea typeface="Calibri"/>
                          <a:cs typeface="Times New Roman"/>
                        </a:rPr>
                        <a:t>Перефразирование</a:t>
                      </a:r>
                      <a:endParaRPr lang="ru-RU" sz="2400" dirty="0">
                        <a:latin typeface="Calibri"/>
                        <a:ea typeface="Calibri"/>
                        <a:cs typeface="Times New Roman"/>
                      </a:endParaRPr>
                    </a:p>
                  </a:txBody>
                  <a:tcPr marL="68580" marR="68580" marT="0" marB="0"/>
                </a:tc>
                <a:tc vMerge="1">
                  <a:txBody>
                    <a:bodyPr/>
                    <a:lstStyle/>
                    <a:p>
                      <a:endParaRPr lang="ru-RU"/>
                    </a:p>
                  </a:txBody>
                  <a:tcPr/>
                </a:tc>
                <a:extLst>
                  <a:ext uri="{0D108BD9-81ED-4DB2-BD59-A6C34878D82A}">
                    <a16:rowId xmlns:a16="http://schemas.microsoft.com/office/drawing/2014/main" val="10002"/>
                  </a:ext>
                </a:extLst>
              </a:tr>
              <a:tr h="1057282">
                <a:tc>
                  <a:txBody>
                    <a:bodyPr/>
                    <a:lstStyle/>
                    <a:p>
                      <a:pPr marL="342900" lvl="0" indent="-342900" algn="just">
                        <a:lnSpc>
                          <a:spcPct val="150000"/>
                        </a:lnSpc>
                        <a:spcAft>
                          <a:spcPts val="0"/>
                        </a:spcAft>
                        <a:buFont typeface="+mj-lt"/>
                        <a:buNone/>
                      </a:pPr>
                      <a:r>
                        <a:rPr lang="ru-RU" sz="2400" b="1" dirty="0">
                          <a:latin typeface="Times New Roman"/>
                          <a:ea typeface="Calibri"/>
                          <a:cs typeface="Times New Roman"/>
                        </a:rPr>
                        <a:t>Отражение чувств</a:t>
                      </a:r>
                      <a:endParaRPr lang="ru-RU" sz="2400" dirty="0">
                        <a:latin typeface="Calibri"/>
                        <a:ea typeface="Calibri"/>
                        <a:cs typeface="Times New Roman"/>
                      </a:endParaRPr>
                    </a:p>
                  </a:txBody>
                  <a:tcPr marL="68580" marR="68580" marT="0" marB="0"/>
                </a:tc>
                <a:tc vMerge="1">
                  <a:txBody>
                    <a:bodyPr/>
                    <a:lstStyle/>
                    <a:p>
                      <a:endParaRPr lang="ru-RU"/>
                    </a:p>
                  </a:txBody>
                  <a:tcPr/>
                </a:tc>
                <a:extLst>
                  <a:ext uri="{0D108BD9-81ED-4DB2-BD59-A6C34878D82A}">
                    <a16:rowId xmlns:a16="http://schemas.microsoft.com/office/drawing/2014/main" val="10003"/>
                  </a:ext>
                </a:extLst>
              </a:tr>
              <a:tr h="1057282">
                <a:tc>
                  <a:txBody>
                    <a:bodyPr/>
                    <a:lstStyle/>
                    <a:p>
                      <a:pPr marL="342900" lvl="0" indent="-342900" algn="just">
                        <a:lnSpc>
                          <a:spcPct val="150000"/>
                        </a:lnSpc>
                        <a:spcAft>
                          <a:spcPts val="0"/>
                        </a:spcAft>
                        <a:buFont typeface="+mj-lt"/>
                        <a:buNone/>
                      </a:pPr>
                      <a:r>
                        <a:rPr lang="ru-RU" sz="2400" b="1" dirty="0" err="1">
                          <a:latin typeface="Times New Roman"/>
                          <a:ea typeface="Calibri"/>
                          <a:cs typeface="Times New Roman"/>
                        </a:rPr>
                        <a:t>Резюмирование</a:t>
                      </a:r>
                      <a:endParaRPr lang="ru-RU" sz="2400" dirty="0">
                        <a:latin typeface="Calibri"/>
                        <a:ea typeface="Calibri"/>
                        <a:cs typeface="Times New Roman"/>
                      </a:endParaRPr>
                    </a:p>
                  </a:txBody>
                  <a:tcPr marL="68580" marR="68580" marT="0" marB="0"/>
                </a:tc>
                <a:tc vMerge="1">
                  <a:txBody>
                    <a:bodyPr/>
                    <a:lstStyle/>
                    <a:p>
                      <a:endParaRPr lang="ru-RU" dirty="0"/>
                    </a:p>
                  </a:txBody>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582594"/>
          </a:xfrm>
        </p:spPr>
        <p:txBody>
          <a:bodyPr>
            <a:normAutofit fontScale="90000"/>
          </a:bodyPr>
          <a:lstStyle/>
          <a:p>
            <a:pPr algn="ctr"/>
            <a:r>
              <a:rPr lang="ru-RU" b="1" dirty="0" err="1" smtClean="0"/>
              <a:t>я-высказывания</a:t>
            </a:r>
            <a:endParaRPr lang="ru-RU" dirty="0"/>
          </a:p>
        </p:txBody>
      </p:sp>
      <p:sp>
        <p:nvSpPr>
          <p:cNvPr id="3" name="Содержимое 2"/>
          <p:cNvSpPr>
            <a:spLocks noGrp="1"/>
          </p:cNvSpPr>
          <p:nvPr>
            <p:ph sz="quarter" idx="1"/>
          </p:nvPr>
        </p:nvSpPr>
        <p:spPr>
          <a:xfrm>
            <a:off x="-76200" y="928670"/>
            <a:ext cx="9220200" cy="5545282"/>
          </a:xfrm>
        </p:spPr>
        <p:txBody>
          <a:bodyPr>
            <a:normAutofit fontScale="92500" lnSpcReduction="10000"/>
          </a:bodyPr>
          <a:lstStyle/>
          <a:p>
            <a:pPr>
              <a:buNone/>
            </a:pPr>
            <a:r>
              <a:rPr lang="ru-RU" dirty="0" smtClean="0"/>
              <a:t>Когда техника опробована и понятна, добавляются возможности:</a:t>
            </a:r>
          </a:p>
          <a:p>
            <a:pPr lvl="0"/>
            <a:r>
              <a:rPr lang="ru-RU" dirty="0" smtClean="0"/>
              <a:t>заявлять о намерениях, не ущемляя собственных интересов;</a:t>
            </a:r>
          </a:p>
          <a:p>
            <a:pPr lvl="0"/>
            <a:r>
              <a:rPr lang="ru-RU" dirty="0" smtClean="0"/>
              <a:t>разряжать напряжение, не доводя до конфликта;</a:t>
            </a:r>
          </a:p>
          <a:p>
            <a:pPr lvl="0"/>
            <a:r>
              <a:rPr lang="ru-RU" dirty="0" smtClean="0"/>
              <a:t>быть уверенным  и правдивым в сказанных словах;</a:t>
            </a:r>
          </a:p>
          <a:p>
            <a:pPr lvl="0"/>
            <a:r>
              <a:rPr lang="ru-RU" dirty="0" smtClean="0"/>
              <a:t>сохранять личностные качества, преграждая путь манипуляциям и давлению;</a:t>
            </a:r>
          </a:p>
          <a:p>
            <a:pPr lvl="0"/>
            <a:r>
              <a:rPr lang="ru-RU" dirty="0" smtClean="0"/>
              <a:t>предоставлять партнеру право выбора;</a:t>
            </a:r>
          </a:p>
          <a:p>
            <a:pPr lvl="0"/>
            <a:r>
              <a:rPr lang="ru-RU" dirty="0" smtClean="0"/>
              <a:t>учитывать детали противоречий и находить приемлемое решение.</a:t>
            </a:r>
          </a:p>
          <a:p>
            <a:pPr algn="just">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a:xfrm>
            <a:off x="1447799" y="357188"/>
            <a:ext cx="7281863" cy="1143000"/>
          </a:xfrm>
        </p:spPr>
        <p:txBody>
          <a:bodyPr lIns="90000" tIns="46800" rIns="90000" bIns="46800">
            <a:normAutofit fontScale="90000"/>
          </a:bodyPr>
          <a:lstStyle/>
          <a:p>
            <a:pPr algn="ctr" eaLnBrk="1" hangingPunct="1">
              <a:lnSpc>
                <a:spcPct val="7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altLang="ru-RU" dirty="0" smtClean="0">
                <a:solidFill>
                  <a:srgbClr val="FF3300"/>
                </a:solidFill>
              </a:rPr>
              <a:t>Что мы будем считать успешным решением конфликтной ситуации?</a:t>
            </a:r>
            <a:endParaRPr lang="en-GB" altLang="ru-RU" dirty="0" smtClean="0">
              <a:solidFill>
                <a:srgbClr val="FF3300"/>
              </a:solidFill>
            </a:endParaRPr>
          </a:p>
        </p:txBody>
      </p:sp>
      <p:pic>
        <p:nvPicPr>
          <p:cNvPr id="2050" name="Picture 2" descr="http://constructorus.ru/wp-content/uploads/2013/04/%D0%A0%D0%B5%D1%88%D0%B5%D0%BD%D0%B8%D0%B5-%D0%BA%D0%BE%D0%BD%D1%84%D0%BB%D0%B8%D0%BA%D1%82%D0%BE%D0%B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1489" y="2294164"/>
            <a:ext cx="4680520" cy="38380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constructorus.ru/wp-content/uploads/2013/04/%D0%A0%D0%B5%D1%88%D0%B5%D0%BD%D0%B8%D0%B5-%D0%BA%D0%BE%D0%BD%D1%84%D0%BB%D0%B8%D0%BA%D1%82%D0%BE%D0%B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3889" y="2446564"/>
            <a:ext cx="4680520" cy="3838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62622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654032"/>
          </a:xfrm>
        </p:spPr>
        <p:txBody>
          <a:bodyPr>
            <a:normAutofit fontScale="90000"/>
          </a:bodyPr>
          <a:lstStyle/>
          <a:p>
            <a:pPr algn="ctr"/>
            <a:r>
              <a:rPr lang="ru-RU" dirty="0" smtClean="0"/>
              <a:t>Алгоритм:</a:t>
            </a:r>
            <a:endParaRPr lang="ru-RU" dirty="0"/>
          </a:p>
        </p:txBody>
      </p:sp>
      <p:sp>
        <p:nvSpPr>
          <p:cNvPr id="3" name="Содержимое 2"/>
          <p:cNvSpPr>
            <a:spLocks noGrp="1"/>
          </p:cNvSpPr>
          <p:nvPr>
            <p:ph sz="quarter" idx="1"/>
          </p:nvPr>
        </p:nvSpPr>
        <p:spPr>
          <a:xfrm>
            <a:off x="457200" y="1142984"/>
            <a:ext cx="8115328" cy="5330968"/>
          </a:xfrm>
        </p:spPr>
        <p:txBody>
          <a:bodyPr>
            <a:normAutofit fontScale="70000" lnSpcReduction="20000"/>
          </a:bodyPr>
          <a:lstStyle/>
          <a:p>
            <a:pPr>
              <a:buNone/>
            </a:pPr>
            <a:r>
              <a:rPr lang="ru-RU" dirty="0" smtClean="0"/>
              <a:t>1.Объективно описать события, ситуацию без экспрессии, вызывающей напряжение («Когда я вижу, что...», «Когда это происходит...»).</a:t>
            </a:r>
          </a:p>
          <a:p>
            <a:pPr>
              <a:buNone/>
            </a:pPr>
            <a:r>
              <a:rPr lang="ru-RU" dirty="0" smtClean="0"/>
              <a:t>2. Описать свою эмоциональную реакцию, точно назвать свое чувство в этой ситуации («Я чувствую...», «Я огорчаюсь...», «Я не знаю, как реагировать...»).</a:t>
            </a:r>
          </a:p>
          <a:p>
            <a:pPr>
              <a:buNone/>
            </a:pPr>
            <a:r>
              <a:rPr lang="ru-RU" dirty="0" smtClean="0"/>
              <a:t>3. Объяснить причины этого чувства и высказать свои по желания («Потому что я не люблю…», «Мне бы хотелось...»).</a:t>
            </a:r>
          </a:p>
          <a:p>
            <a:pPr>
              <a:buNone/>
            </a:pPr>
            <a:r>
              <a:rPr lang="ru-RU" dirty="0" smtClean="0"/>
              <a:t>4. Представить как можно больше альтернативных вариантов («Возможно, тебе стоит поступить так...», «В следующий раз сделай...»)</a:t>
            </a:r>
          </a:p>
          <a:p>
            <a:pPr>
              <a:buNone/>
            </a:pPr>
            <a:r>
              <a:rPr lang="ru-RU" dirty="0" smtClean="0"/>
              <a:t>5. Дать дополнительную информацию партнеру относительно проблемы (объяснение).</a:t>
            </a:r>
          </a:p>
          <a:p>
            <a:pPr algn="ctr">
              <a:buNone/>
            </a:pPr>
            <a:r>
              <a:rPr lang="ru-RU" b="1" dirty="0" smtClean="0"/>
              <a:t>Формула</a:t>
            </a:r>
            <a:endParaRPr lang="ru-RU" dirty="0" smtClean="0"/>
          </a:p>
          <a:p>
            <a:pPr algn="ctr">
              <a:buNone/>
            </a:pPr>
            <a:r>
              <a:rPr lang="ru-RU" dirty="0" smtClean="0"/>
              <a:t>Ситуация + Я - чувство + Объяснение</a:t>
            </a: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3600" b="1" dirty="0">
                <a:solidFill>
                  <a:srgbClr val="C00000"/>
                </a:solidFill>
              </a:rPr>
              <a:t>3 фаза. Поиск вариантов выхода </a:t>
            </a:r>
          </a:p>
        </p:txBody>
      </p:sp>
      <p:sp>
        <p:nvSpPr>
          <p:cNvPr id="3" name="Объект 2"/>
          <p:cNvSpPr>
            <a:spLocks noGrp="1"/>
          </p:cNvSpPr>
          <p:nvPr>
            <p:ph idx="1"/>
          </p:nvPr>
        </p:nvSpPr>
        <p:spPr>
          <a:xfrm>
            <a:off x="990600" y="1066800"/>
            <a:ext cx="7943088" cy="5791200"/>
          </a:xfrm>
        </p:spPr>
        <p:txBody>
          <a:bodyPr>
            <a:normAutofit fontScale="92500" lnSpcReduction="10000"/>
          </a:bodyPr>
          <a:lstStyle/>
          <a:p>
            <a:pPr marL="0" indent="0" algn="just">
              <a:buNone/>
            </a:pPr>
            <a:r>
              <a:rPr lang="ru-RU" sz="2400" b="1" dirty="0" smtClean="0"/>
              <a:t>Задача: поддержать принятие стороной ответственности за восстановительный выход из ситуации</a:t>
            </a:r>
          </a:p>
          <a:p>
            <a:pPr marL="0" indent="0" algn="just">
              <a:buNone/>
            </a:pPr>
            <a:r>
              <a:rPr lang="ru-RU" sz="2400" b="1" dirty="0" smtClean="0"/>
              <a:t>Обсудить:</a:t>
            </a:r>
          </a:p>
          <a:p>
            <a:pPr algn="just">
              <a:buFontTx/>
              <a:buChar char="-"/>
            </a:pPr>
            <a:r>
              <a:rPr lang="ru-RU" sz="2000" dirty="0" smtClean="0"/>
              <a:t>Пытались ли самостоятельно решить конфликт? Как?</a:t>
            </a:r>
          </a:p>
          <a:p>
            <a:pPr algn="just">
              <a:buFontTx/>
              <a:buChar char="-"/>
            </a:pPr>
            <a:r>
              <a:rPr lang="ru-RU" sz="2000" dirty="0" smtClean="0"/>
              <a:t>Какие выходы из ситуации возможны?</a:t>
            </a:r>
          </a:p>
          <a:p>
            <a:pPr algn="just">
              <a:buFontTx/>
              <a:buChar char="-"/>
            </a:pPr>
            <a:r>
              <a:rPr lang="ru-RU" sz="2000" dirty="0" smtClean="0"/>
              <a:t>Варианты заглаживания вреда;</a:t>
            </a:r>
          </a:p>
          <a:p>
            <a:pPr algn="just">
              <a:buFontTx/>
              <a:buChar char="-"/>
            </a:pPr>
            <a:r>
              <a:rPr lang="ru-RU" sz="2000" dirty="0" smtClean="0"/>
              <a:t>Если есть несовершеннолетние, обсудить участие родителей (в зависимости от конфликта);</a:t>
            </a:r>
          </a:p>
          <a:p>
            <a:pPr algn="just">
              <a:buFontTx/>
              <a:buChar char="-"/>
            </a:pPr>
            <a:r>
              <a:rPr lang="ru-RU" sz="2000" dirty="0" smtClean="0"/>
              <a:t>Рассказать о встрече со второй стороной;</a:t>
            </a:r>
          </a:p>
          <a:p>
            <a:pPr algn="just">
              <a:buFontTx/>
              <a:buChar char="-"/>
            </a:pPr>
            <a:r>
              <a:rPr lang="ru-RU" sz="2000" dirty="0" smtClean="0"/>
              <a:t>Сформировать перечень вопросов (</a:t>
            </a:r>
            <a:r>
              <a:rPr lang="ru-RU" sz="2000" b="1" dirty="0" smtClean="0"/>
              <a:t>повестку дня</a:t>
            </a:r>
            <a:r>
              <a:rPr lang="ru-RU" sz="2000" dirty="0" smtClean="0"/>
              <a:t>);</a:t>
            </a:r>
          </a:p>
          <a:p>
            <a:pPr algn="just">
              <a:buFontTx/>
              <a:buChar char="-"/>
            </a:pPr>
            <a:r>
              <a:rPr lang="ru-RU" sz="2000" dirty="0" smtClean="0"/>
              <a:t>Проинформировать об юридических последствиях примирительного соглашения;</a:t>
            </a:r>
          </a:p>
          <a:p>
            <a:pPr algn="just">
              <a:buFontTx/>
              <a:buChar char="-"/>
            </a:pPr>
            <a:r>
              <a:rPr lang="ru-RU" sz="2000" dirty="0" smtClean="0"/>
              <a:t>Если сторона не согласна на встречу, выяснить причину, обсудить возможности челночной медиации;</a:t>
            </a:r>
          </a:p>
          <a:p>
            <a:pPr algn="just">
              <a:buFontTx/>
              <a:buChar char="-"/>
            </a:pPr>
            <a:r>
              <a:rPr lang="ru-RU" sz="2000" dirty="0" smtClean="0"/>
              <a:t>Обсудить, требуется ли  помощь других специалистов;</a:t>
            </a:r>
          </a:p>
          <a:p>
            <a:pPr algn="just">
              <a:buFontTx/>
              <a:buChar char="-"/>
            </a:pPr>
            <a:r>
              <a:rPr lang="ru-RU" sz="2000" dirty="0" smtClean="0"/>
              <a:t>Еще раз проговорить возможные варианты решения конфликта (записать).</a:t>
            </a:r>
            <a:endParaRPr lang="ru-RU" sz="2000" dirty="0"/>
          </a:p>
        </p:txBody>
      </p:sp>
    </p:spTree>
    <p:extLst>
      <p:ext uri="{BB962C8B-B14F-4D97-AF65-F5344CB8AC3E}">
        <p14:creationId xmlns:p14="http://schemas.microsoft.com/office/powerpoint/2010/main" val="1843935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92162"/>
          </a:xfrm>
        </p:spPr>
        <p:txBody>
          <a:bodyPr>
            <a:normAutofit fontScale="90000"/>
          </a:bodyPr>
          <a:lstStyle/>
          <a:p>
            <a:r>
              <a:rPr lang="ru-RU" sz="3600" i="1" dirty="0" smtClean="0"/>
              <a:t>Заключительная речь ведущего на предварительной встрече</a:t>
            </a:r>
            <a:r>
              <a:rPr lang="ru-RU" dirty="0" smtClean="0"/>
              <a:t/>
            </a:r>
            <a:br>
              <a:rPr lang="ru-RU" dirty="0" smtClean="0"/>
            </a:br>
            <a:endParaRPr lang="ru-RU" dirty="0"/>
          </a:p>
        </p:txBody>
      </p:sp>
      <p:sp>
        <p:nvSpPr>
          <p:cNvPr id="3" name="Содержимое 2"/>
          <p:cNvSpPr>
            <a:spLocks noGrp="1"/>
          </p:cNvSpPr>
          <p:nvPr>
            <p:ph idx="1"/>
          </p:nvPr>
        </p:nvSpPr>
        <p:spPr>
          <a:xfrm>
            <a:off x="609600" y="914400"/>
            <a:ext cx="8382000" cy="5715000"/>
          </a:xfrm>
        </p:spPr>
        <p:txBody>
          <a:bodyPr>
            <a:normAutofit fontScale="92500" lnSpcReduction="20000"/>
          </a:bodyPr>
          <a:lstStyle/>
          <a:p>
            <a:r>
              <a:rPr lang="ru-RU" dirty="0" smtClean="0"/>
              <a:t>Составьте заключительную речь медиатора.</a:t>
            </a:r>
          </a:p>
          <a:p>
            <a:pPr>
              <a:buNone/>
            </a:pPr>
            <a:r>
              <a:rPr lang="ru-RU" dirty="0" smtClean="0"/>
              <a:t>При этом необходимо включить:</a:t>
            </a:r>
          </a:p>
          <a:p>
            <a:pPr marL="596646" indent="-514350">
              <a:buFont typeface="+mj-lt"/>
              <a:buAutoNum type="arabicPeriod"/>
            </a:pPr>
            <a:r>
              <a:rPr lang="ru-RU" dirty="0" smtClean="0"/>
              <a:t>Информацию, которая бы снизила страх от процедуры медиации;</a:t>
            </a:r>
          </a:p>
          <a:p>
            <a:pPr marL="596646" indent="-514350">
              <a:buFont typeface="+mj-lt"/>
              <a:buAutoNum type="arabicPeriod"/>
            </a:pPr>
            <a:r>
              <a:rPr lang="ru-RU" dirty="0" smtClean="0"/>
              <a:t>Вопросы, которые будут обсуждаться на совместной встрече;</a:t>
            </a:r>
          </a:p>
          <a:p>
            <a:pPr marL="596646" indent="-514350">
              <a:buFont typeface="+mj-lt"/>
              <a:buAutoNum type="arabicPeriod"/>
            </a:pPr>
            <a:r>
              <a:rPr lang="ru-RU" dirty="0" smtClean="0"/>
              <a:t>Информацию о том, какие правила мы принимаем на программе медиации;</a:t>
            </a:r>
          </a:p>
          <a:p>
            <a:pPr marL="596646" indent="-514350">
              <a:buFont typeface="+mj-lt"/>
              <a:buAutoNum type="arabicPeriod"/>
            </a:pPr>
            <a:r>
              <a:rPr lang="ru-RU" dirty="0" smtClean="0"/>
              <a:t>Точное подтверждение реального желания стороны принять участие в процедуре медиации и принятие правил;</a:t>
            </a:r>
          </a:p>
          <a:p>
            <a:pPr marL="596646" indent="-514350">
              <a:buFont typeface="+mj-lt"/>
              <a:buAutoNum type="arabicPeriod"/>
            </a:pPr>
            <a:r>
              <a:rPr lang="ru-RU" dirty="0" smtClean="0"/>
              <a:t>Определение времени и места проведения процедуры.</a:t>
            </a:r>
          </a:p>
          <a:p>
            <a:pPr marL="596646" indent="-514350">
              <a:buFont typeface="+mj-lt"/>
              <a:buAutoNum type="arabicPeriod"/>
            </a:pPr>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b="1" dirty="0">
                <a:solidFill>
                  <a:srgbClr val="C00000"/>
                </a:solidFill>
              </a:rPr>
              <a:t>Этап 3. Встреча сторон </a:t>
            </a:r>
            <a:endParaRPr lang="ru-RU" dirty="0"/>
          </a:p>
        </p:txBody>
      </p:sp>
      <p:sp>
        <p:nvSpPr>
          <p:cNvPr id="3" name="Объект 2"/>
          <p:cNvSpPr>
            <a:spLocks noGrp="1"/>
          </p:cNvSpPr>
          <p:nvPr>
            <p:ph idx="1"/>
          </p:nvPr>
        </p:nvSpPr>
        <p:spPr/>
        <p:txBody>
          <a:bodyPr>
            <a:normAutofit fontScale="92500" lnSpcReduction="10000"/>
          </a:bodyPr>
          <a:lstStyle/>
          <a:p>
            <a:pPr>
              <a:buNone/>
            </a:pPr>
            <a:r>
              <a:rPr lang="ru-RU" dirty="0"/>
              <a:t>1 фаза. Создание условий для диалога между сторонами </a:t>
            </a:r>
          </a:p>
          <a:p>
            <a:pPr>
              <a:buNone/>
            </a:pPr>
            <a:r>
              <a:rPr lang="ru-RU" dirty="0"/>
              <a:t>2 фаза. Организация диалога между сторонами</a:t>
            </a:r>
          </a:p>
          <a:p>
            <a:pPr>
              <a:buNone/>
            </a:pPr>
            <a:r>
              <a:rPr lang="ru-RU" dirty="0"/>
              <a:t>3 фаза. Поддержка восстановительных действий на встрече и фиксация решений сторон</a:t>
            </a:r>
          </a:p>
          <a:p>
            <a:pPr>
              <a:buNone/>
            </a:pPr>
            <a:r>
              <a:rPr lang="ru-RU" dirty="0"/>
              <a:t>4 фаза. Обсуждение будущего </a:t>
            </a:r>
          </a:p>
          <a:p>
            <a:pPr>
              <a:buNone/>
            </a:pPr>
            <a:r>
              <a:rPr lang="ru-RU" dirty="0"/>
              <a:t>5 фаза. Заключение соглашения </a:t>
            </a:r>
          </a:p>
          <a:p>
            <a:pPr>
              <a:buNone/>
            </a:pPr>
            <a:r>
              <a:rPr lang="ru-RU" dirty="0"/>
              <a:t>6 фаза. Рефлексия встречи </a:t>
            </a:r>
          </a:p>
          <a:p>
            <a:endParaRPr lang="ru-RU" dirty="0"/>
          </a:p>
        </p:txBody>
      </p:sp>
    </p:spTree>
    <p:extLst>
      <p:ext uri="{BB962C8B-B14F-4D97-AF65-F5344CB8AC3E}">
        <p14:creationId xmlns:p14="http://schemas.microsoft.com/office/powerpoint/2010/main" val="18608022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b="1" dirty="0">
                <a:solidFill>
                  <a:srgbClr val="C00000"/>
                </a:solidFill>
              </a:rPr>
              <a:t>Этап 3. Встреча сторон </a:t>
            </a:r>
            <a:endParaRPr lang="ru-RU" dirty="0">
              <a:solidFill>
                <a:srgbClr val="C00000"/>
              </a:solidFill>
            </a:endParaRPr>
          </a:p>
        </p:txBody>
      </p:sp>
      <p:sp>
        <p:nvSpPr>
          <p:cNvPr id="5" name="Прямоугольник с двумя скругленными соседними углами 4"/>
          <p:cNvSpPr/>
          <p:nvPr/>
        </p:nvSpPr>
        <p:spPr>
          <a:xfrm>
            <a:off x="3200400" y="1828800"/>
            <a:ext cx="2232248" cy="792088"/>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с двумя скругленными соседними углами 5"/>
          <p:cNvSpPr/>
          <p:nvPr/>
        </p:nvSpPr>
        <p:spPr>
          <a:xfrm>
            <a:off x="1143000" y="4419600"/>
            <a:ext cx="2232248" cy="792088"/>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с двумя скругленными соседними углами 6"/>
          <p:cNvSpPr/>
          <p:nvPr/>
        </p:nvSpPr>
        <p:spPr>
          <a:xfrm>
            <a:off x="5562600" y="4365104"/>
            <a:ext cx="2232248" cy="792088"/>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3491880" y="1916832"/>
            <a:ext cx="1656184" cy="461665"/>
          </a:xfrm>
          <a:prstGeom prst="rect">
            <a:avLst/>
          </a:prstGeom>
          <a:noFill/>
        </p:spPr>
        <p:txBody>
          <a:bodyPr wrap="square" rtlCol="0">
            <a:spAutoFit/>
          </a:bodyPr>
          <a:lstStyle/>
          <a:p>
            <a:pPr algn="ctr"/>
            <a:r>
              <a:rPr lang="ru-RU" sz="2400" b="1" dirty="0" smtClean="0">
                <a:solidFill>
                  <a:schemeClr val="bg1"/>
                </a:solidFill>
              </a:rPr>
              <a:t>Медиатор</a:t>
            </a:r>
            <a:r>
              <a:rPr lang="ru-RU" dirty="0" smtClean="0"/>
              <a:t> </a:t>
            </a:r>
            <a:endParaRPr lang="ru-RU" dirty="0"/>
          </a:p>
        </p:txBody>
      </p:sp>
      <p:sp>
        <p:nvSpPr>
          <p:cNvPr id="9" name="TextBox 8"/>
          <p:cNvSpPr txBox="1"/>
          <p:nvPr/>
        </p:nvSpPr>
        <p:spPr>
          <a:xfrm>
            <a:off x="1187624" y="4602323"/>
            <a:ext cx="1656184" cy="461665"/>
          </a:xfrm>
          <a:prstGeom prst="rect">
            <a:avLst/>
          </a:prstGeom>
          <a:noFill/>
        </p:spPr>
        <p:txBody>
          <a:bodyPr wrap="square" rtlCol="0">
            <a:spAutoFit/>
          </a:bodyPr>
          <a:lstStyle/>
          <a:p>
            <a:pPr algn="ctr"/>
            <a:r>
              <a:rPr lang="ru-RU" sz="2400" b="1" dirty="0" smtClean="0">
                <a:solidFill>
                  <a:schemeClr val="bg1"/>
                </a:solidFill>
              </a:rPr>
              <a:t>1 сторона</a:t>
            </a:r>
            <a:r>
              <a:rPr lang="ru-RU" dirty="0" smtClean="0"/>
              <a:t> </a:t>
            </a:r>
            <a:endParaRPr lang="ru-RU" dirty="0"/>
          </a:p>
        </p:txBody>
      </p:sp>
      <p:sp>
        <p:nvSpPr>
          <p:cNvPr id="10" name="TextBox 9"/>
          <p:cNvSpPr txBox="1"/>
          <p:nvPr/>
        </p:nvSpPr>
        <p:spPr>
          <a:xfrm>
            <a:off x="6156176" y="4530315"/>
            <a:ext cx="1656184" cy="461665"/>
          </a:xfrm>
          <a:prstGeom prst="rect">
            <a:avLst/>
          </a:prstGeom>
          <a:noFill/>
        </p:spPr>
        <p:txBody>
          <a:bodyPr wrap="square" rtlCol="0">
            <a:spAutoFit/>
          </a:bodyPr>
          <a:lstStyle/>
          <a:p>
            <a:pPr algn="ctr"/>
            <a:r>
              <a:rPr lang="ru-RU" sz="2400" b="1" dirty="0" smtClean="0">
                <a:solidFill>
                  <a:schemeClr val="bg1"/>
                </a:solidFill>
              </a:rPr>
              <a:t>2 сторона</a:t>
            </a:r>
            <a:r>
              <a:rPr lang="ru-RU" dirty="0" smtClean="0"/>
              <a:t> </a:t>
            </a:r>
            <a:endParaRPr lang="ru-RU" dirty="0"/>
          </a:p>
        </p:txBody>
      </p:sp>
      <p:sp>
        <p:nvSpPr>
          <p:cNvPr id="12" name="Стрелка вниз 11"/>
          <p:cNvSpPr/>
          <p:nvPr/>
        </p:nvSpPr>
        <p:spPr>
          <a:xfrm rot="13308168">
            <a:off x="2569852" y="2385851"/>
            <a:ext cx="288032" cy="2231658"/>
          </a:xfrm>
          <a:prstGeom prst="downArrow">
            <a:avLst>
              <a:gd name="adj1" fmla="val 6094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низ 12"/>
          <p:cNvSpPr/>
          <p:nvPr/>
        </p:nvSpPr>
        <p:spPr>
          <a:xfrm rot="2435716">
            <a:off x="2934395" y="2470282"/>
            <a:ext cx="288032" cy="2146678"/>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rot="8420262">
            <a:off x="5400022" y="2374409"/>
            <a:ext cx="288032" cy="222094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низ 14"/>
          <p:cNvSpPr/>
          <p:nvPr/>
        </p:nvSpPr>
        <p:spPr>
          <a:xfrm rot="19187388">
            <a:off x="5824006" y="2403942"/>
            <a:ext cx="288032" cy="2180305"/>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низ 15"/>
          <p:cNvSpPr/>
          <p:nvPr/>
        </p:nvSpPr>
        <p:spPr>
          <a:xfrm rot="5400000">
            <a:off x="4306601" y="3566540"/>
            <a:ext cx="288032" cy="2071566"/>
          </a:xfrm>
          <a:prstGeom prst="downArrow">
            <a:avLst>
              <a:gd name="adj1" fmla="val 37174"/>
              <a:gd name="adj2" fmla="val 50000"/>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низ 16"/>
          <p:cNvSpPr/>
          <p:nvPr/>
        </p:nvSpPr>
        <p:spPr>
          <a:xfrm rot="16200000">
            <a:off x="4306601" y="3910669"/>
            <a:ext cx="288032" cy="2071566"/>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4391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Время на совместную встречу: от 40 минут до 4 часов.</a:t>
            </a:r>
          </a:p>
          <a:p>
            <a:r>
              <a:rPr lang="ru-RU" dirty="0" smtClean="0"/>
              <a:t>Об ограничении во времени необходимо договариваться заранее.</a:t>
            </a:r>
          </a:p>
          <a:p>
            <a:r>
              <a:rPr lang="ru-RU" dirty="0" smtClean="0"/>
              <a:t>На примирительной встрече первое слово предоставляется тому, кто первый обратился в службу </a:t>
            </a:r>
            <a:r>
              <a:rPr lang="ru-RU" dirty="0" err="1" smtClean="0"/>
              <a:t>примерения</a:t>
            </a:r>
            <a:r>
              <a:rPr lang="ru-RU" dirty="0" smtClean="0"/>
              <a:t>.</a:t>
            </a:r>
          </a:p>
          <a:p>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563562"/>
          </a:xfrm>
        </p:spPr>
        <p:txBody>
          <a:bodyPr>
            <a:normAutofit fontScale="90000"/>
          </a:bodyPr>
          <a:lstStyle/>
          <a:p>
            <a:r>
              <a:rPr lang="ru-RU" i="1" dirty="0" smtClean="0"/>
              <a:t>Задачи примирительной встречи</a:t>
            </a:r>
            <a:endParaRPr lang="ru-RU" dirty="0"/>
          </a:p>
        </p:txBody>
      </p:sp>
      <p:graphicFrame>
        <p:nvGraphicFramePr>
          <p:cNvPr id="5" name="Содержимое 4"/>
          <p:cNvGraphicFramePr>
            <a:graphicFrameLocks noGrp="1"/>
          </p:cNvGraphicFramePr>
          <p:nvPr>
            <p:ph idx="1"/>
          </p:nvPr>
        </p:nvGraphicFramePr>
        <p:xfrm>
          <a:off x="228600" y="914400"/>
          <a:ext cx="8705850" cy="5714999"/>
        </p:xfrm>
        <a:graphic>
          <a:graphicData uri="http://schemas.openxmlformats.org/drawingml/2006/table">
            <a:tbl>
              <a:tblPr firstRow="1" bandRow="1">
                <a:tableStyleId>{5C22544A-7EE6-4342-B048-85BDC9FD1C3A}</a:tableStyleId>
              </a:tblPr>
              <a:tblGrid>
                <a:gridCol w="4352925">
                  <a:extLst>
                    <a:ext uri="{9D8B030D-6E8A-4147-A177-3AD203B41FA5}">
                      <a16:colId xmlns:a16="http://schemas.microsoft.com/office/drawing/2014/main" val="20000"/>
                    </a:ext>
                  </a:extLst>
                </a:gridCol>
                <a:gridCol w="4352925">
                  <a:extLst>
                    <a:ext uri="{9D8B030D-6E8A-4147-A177-3AD203B41FA5}">
                      <a16:colId xmlns:a16="http://schemas.microsoft.com/office/drawing/2014/main" val="20001"/>
                    </a:ext>
                  </a:extLst>
                </a:gridCol>
              </a:tblGrid>
              <a:tr h="537709">
                <a:tc>
                  <a:txBody>
                    <a:bodyPr/>
                    <a:lstStyle/>
                    <a:p>
                      <a:pPr marL="354330" marR="347345" algn="ctr">
                        <a:lnSpc>
                          <a:spcPts val="1575"/>
                        </a:lnSpc>
                        <a:spcAft>
                          <a:spcPts val="0"/>
                        </a:spcAft>
                      </a:pPr>
                      <a:r>
                        <a:rPr lang="ru-RU" sz="1800" dirty="0">
                          <a:latin typeface="Times New Roman"/>
                          <a:ea typeface="Times New Roman"/>
                        </a:rPr>
                        <a:t>Задача</a:t>
                      </a:r>
                    </a:p>
                  </a:txBody>
                  <a:tcPr marL="0" marR="0" marT="0" marB="0"/>
                </a:tc>
                <a:tc>
                  <a:txBody>
                    <a:bodyPr/>
                    <a:lstStyle/>
                    <a:p>
                      <a:pPr marL="1162050" marR="1155065" algn="ctr">
                        <a:lnSpc>
                          <a:spcPts val="1575"/>
                        </a:lnSpc>
                        <a:spcAft>
                          <a:spcPts val="0"/>
                        </a:spcAft>
                      </a:pPr>
                      <a:r>
                        <a:rPr lang="ru-RU" sz="1800">
                          <a:latin typeface="Times New Roman"/>
                          <a:ea typeface="Times New Roman"/>
                        </a:rPr>
                        <a:t>Техника</a:t>
                      </a:r>
                    </a:p>
                  </a:txBody>
                  <a:tcPr marL="0" marR="0" marT="0" marB="0"/>
                </a:tc>
                <a:extLst>
                  <a:ext uri="{0D108BD9-81ED-4DB2-BD59-A6C34878D82A}">
                    <a16:rowId xmlns:a16="http://schemas.microsoft.com/office/drawing/2014/main" val="10000"/>
                  </a:ext>
                </a:extLst>
              </a:tr>
              <a:tr h="883905">
                <a:tc>
                  <a:txBody>
                    <a:bodyPr/>
                    <a:lstStyle/>
                    <a:p>
                      <a:pPr marL="353695" marR="347345" algn="ctr">
                        <a:lnSpc>
                          <a:spcPts val="1585"/>
                        </a:lnSpc>
                        <a:spcAft>
                          <a:spcPts val="0"/>
                        </a:spcAft>
                      </a:pPr>
                      <a:r>
                        <a:rPr lang="ru-RU" sz="1800" dirty="0">
                          <a:latin typeface="Times New Roman"/>
                          <a:ea typeface="Times New Roman"/>
                        </a:rPr>
                        <a:t>Выражение сильных эмоций</a:t>
                      </a:r>
                    </a:p>
                  </a:txBody>
                  <a:tcPr marL="0" marR="0" marT="0" marB="0"/>
                </a:tc>
                <a:tc>
                  <a:txBody>
                    <a:bodyPr/>
                    <a:lstStyle/>
                    <a:p>
                      <a:pPr marL="23495" algn="ctr">
                        <a:lnSpc>
                          <a:spcPts val="1585"/>
                        </a:lnSpc>
                        <a:spcAft>
                          <a:spcPts val="0"/>
                        </a:spcAft>
                      </a:pPr>
                      <a:r>
                        <a:rPr lang="ru-RU" sz="1800" dirty="0">
                          <a:latin typeface="Times New Roman"/>
                          <a:ea typeface="Times New Roman"/>
                        </a:rPr>
                        <a:t>Техники те же, что и </a:t>
                      </a:r>
                      <a:r>
                        <a:rPr lang="ru-RU" sz="1800" dirty="0" smtClean="0">
                          <a:latin typeface="Times New Roman"/>
                          <a:ea typeface="Times New Roman"/>
                        </a:rPr>
                        <a:t>на предварительной </a:t>
                      </a:r>
                      <a:r>
                        <a:rPr lang="ru-RU" sz="1800" dirty="0">
                          <a:latin typeface="Times New Roman"/>
                          <a:ea typeface="Times New Roman"/>
                        </a:rPr>
                        <a:t>встрече. При </a:t>
                      </a:r>
                      <a:r>
                        <a:rPr lang="ru-RU" sz="1800" dirty="0" smtClean="0">
                          <a:latin typeface="Times New Roman"/>
                          <a:ea typeface="Times New Roman"/>
                        </a:rPr>
                        <a:t>этом человека </a:t>
                      </a:r>
                      <a:r>
                        <a:rPr lang="ru-RU" sz="1800" dirty="0">
                          <a:latin typeface="Times New Roman"/>
                          <a:ea typeface="Times New Roman"/>
                        </a:rPr>
                        <a:t>можно вывести в отдельную комнату, чтобы говорить с ним</a:t>
                      </a:r>
                    </a:p>
                  </a:txBody>
                  <a:tcPr marL="0" marR="0" marT="0" marB="0"/>
                </a:tc>
                <a:extLst>
                  <a:ext uri="{0D108BD9-81ED-4DB2-BD59-A6C34878D82A}">
                    <a16:rowId xmlns:a16="http://schemas.microsoft.com/office/drawing/2014/main" val="10001"/>
                  </a:ext>
                </a:extLst>
              </a:tr>
              <a:tr h="537709">
                <a:tc>
                  <a:txBody>
                    <a:bodyPr/>
                    <a:lstStyle/>
                    <a:p>
                      <a:pPr marL="354330" marR="347345" algn="ctr">
                        <a:lnSpc>
                          <a:spcPts val="1575"/>
                        </a:lnSpc>
                        <a:spcAft>
                          <a:spcPts val="0"/>
                        </a:spcAft>
                      </a:pPr>
                      <a:r>
                        <a:rPr lang="ru-RU" sz="1800" dirty="0">
                          <a:latin typeface="Times New Roman"/>
                          <a:ea typeface="Times New Roman"/>
                        </a:rPr>
                        <a:t>Организация диалога</a:t>
                      </a:r>
                    </a:p>
                  </a:txBody>
                  <a:tcPr marL="0" marR="0" marT="0" marB="0"/>
                </a:tc>
                <a:tc>
                  <a:txBody>
                    <a:bodyPr/>
                    <a:lstStyle/>
                    <a:p>
                      <a:pPr marL="23495" algn="ctr">
                        <a:lnSpc>
                          <a:spcPts val="1575"/>
                        </a:lnSpc>
                        <a:spcAft>
                          <a:spcPts val="0"/>
                        </a:spcAft>
                      </a:pPr>
                      <a:r>
                        <a:rPr lang="ru-RU" sz="1800" dirty="0">
                          <a:latin typeface="Times New Roman"/>
                          <a:ea typeface="Times New Roman"/>
                        </a:rPr>
                        <a:t>Техники организации диалога</a:t>
                      </a:r>
                    </a:p>
                  </a:txBody>
                  <a:tcPr marL="0" marR="0" marT="0" marB="0"/>
                </a:tc>
                <a:extLst>
                  <a:ext uri="{0D108BD9-81ED-4DB2-BD59-A6C34878D82A}">
                    <a16:rowId xmlns:a16="http://schemas.microsoft.com/office/drawing/2014/main" val="10002"/>
                  </a:ext>
                </a:extLst>
              </a:tr>
              <a:tr h="1446198">
                <a:tc>
                  <a:txBody>
                    <a:bodyPr/>
                    <a:lstStyle/>
                    <a:p>
                      <a:pPr marL="354330" marR="244475" indent="-102235" algn="ctr">
                        <a:lnSpc>
                          <a:spcPct val="115000"/>
                        </a:lnSpc>
                        <a:spcAft>
                          <a:spcPts val="0"/>
                        </a:spcAft>
                        <a:tabLst>
                          <a:tab pos="1212215" algn="l"/>
                          <a:tab pos="1238250" algn="l"/>
                        </a:tabLst>
                      </a:pPr>
                      <a:r>
                        <a:rPr lang="ru-RU" sz="1800" dirty="0">
                          <a:latin typeface="Times New Roman"/>
                          <a:ea typeface="Times New Roman"/>
                        </a:rPr>
                        <a:t>Признание	несправедливости и </a:t>
                      </a:r>
                      <a:r>
                        <a:rPr lang="ru-RU" sz="1800" dirty="0" smtClean="0">
                          <a:latin typeface="Times New Roman"/>
                          <a:ea typeface="Times New Roman"/>
                        </a:rPr>
                        <a:t> разрушительных </a:t>
                      </a:r>
                      <a:r>
                        <a:rPr lang="ru-RU" sz="1800" dirty="0">
                          <a:latin typeface="Times New Roman"/>
                          <a:ea typeface="Times New Roman"/>
                        </a:rPr>
                        <a:t>последствий ситуации		для обеих</a:t>
                      </a:r>
                      <a:r>
                        <a:rPr lang="ru-RU" sz="1800" spc="-20" dirty="0">
                          <a:latin typeface="Times New Roman"/>
                          <a:ea typeface="Times New Roman"/>
                        </a:rPr>
                        <a:t> </a:t>
                      </a:r>
                      <a:r>
                        <a:rPr lang="ru-RU" sz="1800" dirty="0">
                          <a:latin typeface="Times New Roman"/>
                          <a:ea typeface="Times New Roman"/>
                        </a:rPr>
                        <a:t>сторон</a:t>
                      </a:r>
                    </a:p>
                  </a:txBody>
                  <a:tcPr marL="0" marR="0" marT="0" marB="0"/>
                </a:tc>
                <a:tc>
                  <a:txBody>
                    <a:bodyPr/>
                    <a:lstStyle/>
                    <a:p>
                      <a:pPr marL="23495" algn="ctr">
                        <a:lnSpc>
                          <a:spcPts val="1575"/>
                        </a:lnSpc>
                        <a:spcAft>
                          <a:spcPts val="0"/>
                        </a:spcAft>
                      </a:pPr>
                      <a:r>
                        <a:rPr lang="ru-RU" sz="1800" dirty="0">
                          <a:latin typeface="Times New Roman"/>
                          <a:ea typeface="Times New Roman"/>
                        </a:rPr>
                        <a:t>Вопросы типа «В чем вы </a:t>
                      </a:r>
                      <a:r>
                        <a:rPr lang="ru-RU" sz="1800" dirty="0" smtClean="0">
                          <a:latin typeface="Times New Roman"/>
                          <a:ea typeface="Times New Roman"/>
                        </a:rPr>
                        <a:t>видите несправедливость </a:t>
                      </a:r>
                      <a:r>
                        <a:rPr lang="ru-RU" sz="1800" dirty="0">
                          <a:latin typeface="Times New Roman"/>
                          <a:ea typeface="Times New Roman"/>
                        </a:rPr>
                        <a:t>произошедшего?»</a:t>
                      </a:r>
                    </a:p>
                    <a:p>
                      <a:pPr marL="23495" marR="497840" algn="ctr">
                        <a:lnSpc>
                          <a:spcPts val="1850"/>
                        </a:lnSpc>
                        <a:spcBef>
                          <a:spcPts val="1010"/>
                        </a:spcBef>
                        <a:spcAft>
                          <a:spcPts val="0"/>
                        </a:spcAft>
                      </a:pPr>
                      <a:r>
                        <a:rPr lang="ru-RU" sz="1800" dirty="0">
                          <a:latin typeface="Times New Roman"/>
                          <a:ea typeface="Times New Roman"/>
                        </a:rPr>
                        <a:t>Переход от клеймящего стыда к восстанавливающему.</a:t>
                      </a:r>
                    </a:p>
                  </a:txBody>
                  <a:tcPr marL="0" marR="0" marT="0" marB="0"/>
                </a:tc>
                <a:extLst>
                  <a:ext uri="{0D108BD9-81ED-4DB2-BD59-A6C34878D82A}">
                    <a16:rowId xmlns:a16="http://schemas.microsoft.com/office/drawing/2014/main" val="10003"/>
                  </a:ext>
                </a:extLst>
              </a:tr>
              <a:tr h="626099">
                <a:tc>
                  <a:txBody>
                    <a:bodyPr/>
                    <a:lstStyle/>
                    <a:p>
                      <a:pPr marL="354330" marR="347345" algn="ctr">
                        <a:lnSpc>
                          <a:spcPts val="1585"/>
                        </a:lnSpc>
                        <a:spcAft>
                          <a:spcPts val="0"/>
                        </a:spcAft>
                      </a:pPr>
                      <a:r>
                        <a:rPr lang="ru-RU" sz="1800">
                          <a:latin typeface="Times New Roman"/>
                          <a:ea typeface="Times New Roman"/>
                        </a:rPr>
                        <a:t>Решение вопроса о выходе из</a:t>
                      </a:r>
                    </a:p>
                    <a:p>
                      <a:pPr marL="354330" marR="346075" algn="ctr">
                        <a:lnSpc>
                          <a:spcPts val="1600"/>
                        </a:lnSpc>
                        <a:spcBef>
                          <a:spcPts val="235"/>
                        </a:spcBef>
                        <a:spcAft>
                          <a:spcPts val="0"/>
                        </a:spcAft>
                      </a:pPr>
                      <a:r>
                        <a:rPr lang="ru-RU" sz="1800">
                          <a:latin typeface="Times New Roman"/>
                          <a:ea typeface="Times New Roman"/>
                        </a:rPr>
                        <a:t>ситуации</a:t>
                      </a:r>
                    </a:p>
                  </a:txBody>
                  <a:tcPr marL="0" marR="0" marT="0" marB="0"/>
                </a:tc>
                <a:tc>
                  <a:txBody>
                    <a:bodyPr/>
                    <a:lstStyle/>
                    <a:p>
                      <a:pPr marL="23495" algn="ctr">
                        <a:lnSpc>
                          <a:spcPts val="1585"/>
                        </a:lnSpc>
                        <a:spcAft>
                          <a:spcPts val="0"/>
                        </a:spcAft>
                      </a:pPr>
                      <a:r>
                        <a:rPr lang="ru-RU" sz="1800" dirty="0">
                          <a:latin typeface="Times New Roman"/>
                          <a:ea typeface="Times New Roman"/>
                        </a:rPr>
                        <a:t>Предложения </a:t>
                      </a:r>
                      <a:r>
                        <a:rPr lang="ru-RU" sz="1800" dirty="0" smtClean="0">
                          <a:latin typeface="Times New Roman"/>
                          <a:ea typeface="Times New Roman"/>
                        </a:rPr>
                        <a:t>сторон</a:t>
                      </a:r>
                    </a:p>
                    <a:p>
                      <a:pPr marL="23495" algn="ctr">
                        <a:lnSpc>
                          <a:spcPts val="1585"/>
                        </a:lnSpc>
                        <a:spcAft>
                          <a:spcPts val="0"/>
                        </a:spcAft>
                      </a:pPr>
                      <a:r>
                        <a:rPr lang="ru-RU" sz="1800" dirty="0" smtClean="0">
                          <a:latin typeface="Times New Roman"/>
                          <a:ea typeface="Times New Roman"/>
                        </a:rPr>
                        <a:t> </a:t>
                      </a:r>
                      <a:r>
                        <a:rPr lang="ru-RU" sz="1800" dirty="0">
                          <a:latin typeface="Times New Roman"/>
                          <a:ea typeface="Times New Roman"/>
                        </a:rPr>
                        <a:t>«</a:t>
                      </a:r>
                      <a:r>
                        <a:rPr lang="ru-RU" sz="1800" dirty="0" smtClean="0">
                          <a:latin typeface="Times New Roman"/>
                          <a:ea typeface="Times New Roman"/>
                        </a:rPr>
                        <a:t>Мозговой штурм</a:t>
                      </a:r>
                      <a:r>
                        <a:rPr lang="ru-RU" sz="1800" dirty="0">
                          <a:latin typeface="Times New Roman"/>
                          <a:ea typeface="Times New Roman"/>
                        </a:rPr>
                        <a:t>» участников</a:t>
                      </a:r>
                    </a:p>
                  </a:txBody>
                  <a:tcPr marL="0" marR="0" marT="0" marB="0"/>
                </a:tc>
                <a:extLst>
                  <a:ext uri="{0D108BD9-81ED-4DB2-BD59-A6C34878D82A}">
                    <a16:rowId xmlns:a16="http://schemas.microsoft.com/office/drawing/2014/main" val="10004"/>
                  </a:ext>
                </a:extLst>
              </a:tr>
              <a:tr h="1038865">
                <a:tc>
                  <a:txBody>
                    <a:bodyPr/>
                    <a:lstStyle/>
                    <a:p>
                      <a:pPr marL="959485" marR="198120" indent="-744220" algn="ctr">
                        <a:lnSpc>
                          <a:spcPct val="115000"/>
                        </a:lnSpc>
                        <a:spcAft>
                          <a:spcPts val="0"/>
                        </a:spcAft>
                      </a:pPr>
                      <a:r>
                        <a:rPr lang="ru-RU" sz="1800">
                          <a:latin typeface="Times New Roman"/>
                          <a:ea typeface="Times New Roman"/>
                        </a:rPr>
                        <a:t>Решение вопроса о неповторении случившегося</a:t>
                      </a:r>
                    </a:p>
                  </a:txBody>
                  <a:tcPr marL="0" marR="0" marT="0" marB="0"/>
                </a:tc>
                <a:tc>
                  <a:txBody>
                    <a:bodyPr/>
                    <a:lstStyle/>
                    <a:p>
                      <a:pPr marL="23495" marR="61595" algn="ctr">
                        <a:lnSpc>
                          <a:spcPct val="115000"/>
                        </a:lnSpc>
                        <a:spcAft>
                          <a:spcPts val="0"/>
                        </a:spcAft>
                      </a:pPr>
                      <a:r>
                        <a:rPr lang="ru-RU" sz="1800" dirty="0">
                          <a:latin typeface="Times New Roman"/>
                          <a:ea typeface="Times New Roman"/>
                        </a:rPr>
                        <a:t>Задать сторонам прямой вопрос: </a:t>
                      </a:r>
                      <a:r>
                        <a:rPr lang="ru-RU" sz="1800" dirty="0" smtClean="0">
                          <a:latin typeface="Times New Roman"/>
                          <a:ea typeface="Times New Roman"/>
                        </a:rPr>
                        <a:t>«Как </a:t>
                      </a:r>
                      <a:r>
                        <a:rPr lang="ru-RU" sz="1800" dirty="0">
                          <a:latin typeface="Times New Roman"/>
                          <a:ea typeface="Times New Roman"/>
                        </a:rPr>
                        <a:t>сделать, чтобы в будущем </a:t>
                      </a:r>
                      <a:r>
                        <a:rPr lang="ru-RU" sz="1800" dirty="0" smtClean="0">
                          <a:latin typeface="Times New Roman"/>
                          <a:ea typeface="Times New Roman"/>
                        </a:rPr>
                        <a:t>эта ситуация </a:t>
                      </a:r>
                      <a:r>
                        <a:rPr lang="ru-RU" sz="1800" dirty="0">
                          <a:latin typeface="Times New Roman"/>
                          <a:ea typeface="Times New Roman"/>
                        </a:rPr>
                        <a:t>не повторилась</a:t>
                      </a:r>
                      <a:r>
                        <a:rPr lang="ru-RU" sz="1800" dirty="0" smtClean="0">
                          <a:latin typeface="Times New Roman"/>
                          <a:ea typeface="Times New Roman"/>
                        </a:rPr>
                        <a:t>?»</a:t>
                      </a:r>
                      <a:endParaRPr lang="ru-RU" sz="1800" dirty="0">
                        <a:latin typeface="Times New Roman"/>
                        <a:ea typeface="Times New Roman"/>
                      </a:endParaRPr>
                    </a:p>
                  </a:txBody>
                  <a:tcPr marL="0" marR="0" marT="0" marB="0"/>
                </a:tc>
                <a:extLst>
                  <a:ext uri="{0D108BD9-81ED-4DB2-BD59-A6C34878D82A}">
                    <a16:rowId xmlns:a16="http://schemas.microsoft.com/office/drawing/2014/main" val="10005"/>
                  </a:ext>
                </a:extLst>
              </a:tr>
              <a:tr h="644514">
                <a:tc>
                  <a:txBody>
                    <a:bodyPr/>
                    <a:lstStyle/>
                    <a:p>
                      <a:pPr marL="353695" marR="347345" algn="ctr">
                        <a:lnSpc>
                          <a:spcPts val="1575"/>
                        </a:lnSpc>
                        <a:spcAft>
                          <a:spcPts val="0"/>
                        </a:spcAft>
                      </a:pPr>
                      <a:r>
                        <a:rPr lang="ru-RU" sz="1800">
                          <a:latin typeface="Times New Roman"/>
                          <a:ea typeface="Times New Roman"/>
                        </a:rPr>
                        <a:t>Подписание договора</a:t>
                      </a:r>
                    </a:p>
                  </a:txBody>
                  <a:tcPr marL="0" marR="0" marT="0" marB="0"/>
                </a:tc>
                <a:tc>
                  <a:txBody>
                    <a:bodyPr/>
                    <a:lstStyle/>
                    <a:p>
                      <a:pPr marL="23495" algn="ctr">
                        <a:lnSpc>
                          <a:spcPts val="1575"/>
                        </a:lnSpc>
                        <a:spcAft>
                          <a:spcPts val="0"/>
                        </a:spcAft>
                      </a:pPr>
                      <a:r>
                        <a:rPr lang="ru-RU" sz="1800" dirty="0">
                          <a:latin typeface="Times New Roman"/>
                          <a:ea typeface="Times New Roman"/>
                        </a:rPr>
                        <a:t>Вопросы к договору (проверка его на</a:t>
                      </a:r>
                    </a:p>
                    <a:p>
                      <a:pPr marL="23495" algn="ctr">
                        <a:lnSpc>
                          <a:spcPts val="1590"/>
                        </a:lnSpc>
                        <a:spcBef>
                          <a:spcPts val="250"/>
                        </a:spcBef>
                        <a:spcAft>
                          <a:spcPts val="0"/>
                        </a:spcAft>
                      </a:pPr>
                      <a:r>
                        <a:rPr lang="ru-RU" sz="1800" dirty="0">
                          <a:latin typeface="Times New Roman"/>
                          <a:ea typeface="Times New Roman"/>
                        </a:rPr>
                        <a:t>реальность)</a:t>
                      </a:r>
                    </a:p>
                  </a:txBody>
                  <a:tcPr marL="0" marR="0" marT="0" marB="0"/>
                </a:tc>
                <a:extLst>
                  <a:ext uri="{0D108BD9-81ED-4DB2-BD59-A6C34878D82A}">
                    <a16:rowId xmlns:a16="http://schemas.microsoft.com/office/drawing/2014/main" val="10006"/>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563562"/>
          </a:xfrm>
        </p:spPr>
        <p:txBody>
          <a:bodyPr>
            <a:normAutofit fontScale="90000"/>
          </a:bodyPr>
          <a:lstStyle/>
          <a:p>
            <a:pPr algn="ctr"/>
            <a:r>
              <a:rPr lang="ru-RU" sz="3200" i="1" dirty="0" smtClean="0"/>
              <a:t>Подписание договора</a:t>
            </a:r>
            <a:endParaRPr lang="ru-RU" sz="3200" dirty="0"/>
          </a:p>
        </p:txBody>
      </p:sp>
      <p:sp>
        <p:nvSpPr>
          <p:cNvPr id="3" name="Содержимое 2"/>
          <p:cNvSpPr>
            <a:spLocks noGrp="1"/>
          </p:cNvSpPr>
          <p:nvPr>
            <p:ph idx="1"/>
          </p:nvPr>
        </p:nvSpPr>
        <p:spPr>
          <a:xfrm>
            <a:off x="0" y="990600"/>
            <a:ext cx="8933688" cy="5867400"/>
          </a:xfrm>
        </p:spPr>
        <p:txBody>
          <a:bodyPr>
            <a:normAutofit fontScale="62500" lnSpcReduction="20000"/>
          </a:bodyPr>
          <a:lstStyle/>
          <a:p>
            <a:r>
              <a:rPr lang="ru-RU" sz="3400" b="1" dirty="0" smtClean="0"/>
              <a:t>Договор должен быть:</a:t>
            </a:r>
          </a:p>
          <a:p>
            <a:pPr lvl="1"/>
            <a:r>
              <a:rPr lang="ru-RU" sz="3400" dirty="0" smtClean="0"/>
              <a:t>Выполнимый;</a:t>
            </a:r>
          </a:p>
          <a:p>
            <a:pPr lvl="1"/>
            <a:r>
              <a:rPr lang="ru-RU" sz="3400" dirty="0" smtClean="0"/>
              <a:t>Выверенный по времени;</a:t>
            </a:r>
          </a:p>
          <a:p>
            <a:pPr lvl="1"/>
            <a:r>
              <a:rPr lang="ru-RU" sz="3400" dirty="0" smtClean="0"/>
              <a:t>Близкий к ситуации правонарушения;</a:t>
            </a:r>
          </a:p>
          <a:p>
            <a:pPr lvl="1"/>
            <a:r>
              <a:rPr lang="ru-RU" sz="3400" dirty="0" smtClean="0"/>
              <a:t>Измеряемый.</a:t>
            </a:r>
          </a:p>
          <a:p>
            <a:pPr lvl="1"/>
            <a:endParaRPr lang="ru-RU" sz="3400" dirty="0" smtClean="0"/>
          </a:p>
          <a:p>
            <a:pPr lvl="1" algn="ctr">
              <a:buNone/>
            </a:pPr>
            <a:r>
              <a:rPr lang="ru-RU" sz="3400" dirty="0" smtClean="0"/>
              <a:t>Если в ходе программы выясняется, что причиной правонарушения являются определенные качества человека, то вместе с ним может быть составлен план по изменению этих качеств (реабилитационная программа). </a:t>
            </a:r>
          </a:p>
          <a:p>
            <a:pPr lvl="1" algn="just">
              <a:buNone/>
            </a:pPr>
            <a:r>
              <a:rPr lang="ru-RU" sz="3400" dirty="0" smtClean="0"/>
              <a:t>Например, если человек сам признает, что причиной правонарушения было тот факт, что он не умеет контролировать агрессию или очень зависит от мнения группы, то ему можно предложить обратиться в соответствующие психологические или социальные программы. </a:t>
            </a:r>
          </a:p>
          <a:p>
            <a:pPr lvl="1" algn="just">
              <a:buNone/>
            </a:pPr>
            <a:r>
              <a:rPr lang="ru-RU" sz="3400" dirty="0" smtClean="0"/>
              <a:t>Кроме того, помощь может понадобиться и жертве. </a:t>
            </a:r>
          </a:p>
          <a:p>
            <a:pPr lvl="1" algn="just">
              <a:buNone/>
            </a:pPr>
            <a:r>
              <a:rPr lang="ru-RU" sz="3400" dirty="0" smtClean="0"/>
              <a:t>Для этого вы всегда должны располагать информацией о соответствующих службах помощи жертвам преступлений, социальных и психологических центрах, детских клубах, </a:t>
            </a:r>
            <a:r>
              <a:rPr lang="ru-RU" sz="3400" dirty="0" err="1" smtClean="0"/>
              <a:t>наркоцентрах</a:t>
            </a:r>
            <a:r>
              <a:rPr lang="ru-RU" sz="3400" dirty="0" smtClean="0"/>
              <a:t> и т.д.</a:t>
            </a:r>
          </a:p>
          <a:p>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just"/>
            <a:r>
              <a:rPr lang="ru-RU" sz="2800" b="1" dirty="0" smtClean="0">
                <a:solidFill>
                  <a:srgbClr val="C00000"/>
                </a:solidFill>
              </a:rPr>
              <a:t>Медиаторами (при условии прохождения подготовки по восстановительной медиации) могут быть:</a:t>
            </a:r>
            <a:endParaRPr lang="ru-RU" sz="2800" b="1" dirty="0">
              <a:solidFill>
                <a:srgbClr val="C00000"/>
              </a:solidFill>
            </a:endParaRPr>
          </a:p>
        </p:txBody>
      </p:sp>
      <p:sp>
        <p:nvSpPr>
          <p:cNvPr id="3" name="Содержимое 2"/>
          <p:cNvSpPr>
            <a:spLocks noGrp="1"/>
          </p:cNvSpPr>
          <p:nvPr>
            <p:ph idx="1"/>
          </p:nvPr>
        </p:nvSpPr>
        <p:spPr/>
        <p:txBody>
          <a:bodyPr/>
          <a:lstStyle/>
          <a:p>
            <a:pPr>
              <a:buNone/>
            </a:pPr>
            <a:r>
              <a:rPr lang="ru-RU" dirty="0" smtClean="0"/>
              <a:t>а) обучающиеся; </a:t>
            </a:r>
          </a:p>
          <a:p>
            <a:pPr>
              <a:buNone/>
            </a:pPr>
            <a:r>
              <a:rPr lang="ru-RU" dirty="0" smtClean="0"/>
              <a:t>б) педагогические работники образовательного учреждения; </a:t>
            </a:r>
          </a:p>
          <a:p>
            <a:pPr>
              <a:buNone/>
            </a:pPr>
            <a:r>
              <a:rPr lang="ru-RU" dirty="0" smtClean="0"/>
              <a:t>в) родители, сотрудники общественной или государственной организации или иной взрослый по согласованию с администрацией образовательного учреждения.</a:t>
            </a:r>
            <a:endParaRPr lang="ru-RU" dirty="0"/>
          </a:p>
        </p:txBody>
      </p:sp>
    </p:spTree>
    <p:extLst>
      <p:ext uri="{BB962C8B-B14F-4D97-AF65-F5344CB8AC3E}">
        <p14:creationId xmlns:p14="http://schemas.microsoft.com/office/powerpoint/2010/main" val="16835990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sz="4000" dirty="0" smtClean="0">
                <a:solidFill>
                  <a:srgbClr val="C00000"/>
                </a:solidFill>
              </a:rPr>
              <a:t>Этапы разрешения конфликтов, согласно процедуре медиации:</a:t>
            </a:r>
            <a:endParaRPr lang="ru-RU" dirty="0">
              <a:solidFill>
                <a:srgbClr val="C00000"/>
              </a:solidFill>
            </a:endParaRPr>
          </a:p>
        </p:txBody>
      </p:sp>
      <p:sp>
        <p:nvSpPr>
          <p:cNvPr id="3" name="Содержимое 2"/>
          <p:cNvSpPr>
            <a:spLocks noGrp="1"/>
          </p:cNvSpPr>
          <p:nvPr>
            <p:ph idx="1"/>
          </p:nvPr>
        </p:nvSpPr>
        <p:spPr>
          <a:xfrm>
            <a:off x="152400" y="1447800"/>
            <a:ext cx="8781288" cy="4800600"/>
          </a:xfrm>
        </p:spPr>
        <p:txBody>
          <a:bodyPr>
            <a:normAutofit/>
          </a:bodyPr>
          <a:lstStyle/>
          <a:p>
            <a:pPr>
              <a:buNone/>
            </a:pPr>
            <a:r>
              <a:rPr lang="ru-RU" sz="2800" dirty="0" smtClean="0"/>
              <a:t>    Конфликт           прекращение конфликтного взаимодействия                                                поиск общих и близких по содержанию точек зрения                             снижение интенсивности негативных эмоций            взгляд на оппонента НЕ как на ВРАГА                           уменьшение негативных эмоций противоположной стороны            объективное обсуждение проблемы            учет статусов друг друга            выбор оптимальной стратегии разрешения конфликта             разрешение конфликта.</a:t>
            </a:r>
          </a:p>
          <a:p>
            <a:endParaRPr lang="ru-RU" dirty="0"/>
          </a:p>
        </p:txBody>
      </p:sp>
      <p:sp>
        <p:nvSpPr>
          <p:cNvPr id="5" name="Стрелка вправо 4"/>
          <p:cNvSpPr/>
          <p:nvPr/>
        </p:nvSpPr>
        <p:spPr>
          <a:xfrm>
            <a:off x="2286000" y="1600200"/>
            <a:ext cx="57150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6" name="Стрелка вправо 5"/>
          <p:cNvSpPr/>
          <p:nvPr/>
        </p:nvSpPr>
        <p:spPr>
          <a:xfrm>
            <a:off x="5791200" y="20574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право 6"/>
          <p:cNvSpPr/>
          <p:nvPr/>
        </p:nvSpPr>
        <p:spPr>
          <a:xfrm>
            <a:off x="6705600" y="25146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право 7"/>
          <p:cNvSpPr/>
          <p:nvPr/>
        </p:nvSpPr>
        <p:spPr>
          <a:xfrm>
            <a:off x="7848600" y="28956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право 8"/>
          <p:cNvSpPr/>
          <p:nvPr/>
        </p:nvSpPr>
        <p:spPr>
          <a:xfrm>
            <a:off x="6781800" y="32766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право 9"/>
          <p:cNvSpPr/>
          <p:nvPr/>
        </p:nvSpPr>
        <p:spPr>
          <a:xfrm>
            <a:off x="2057400" y="41910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право 11"/>
          <p:cNvSpPr/>
          <p:nvPr/>
        </p:nvSpPr>
        <p:spPr>
          <a:xfrm>
            <a:off x="8382000" y="41910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право 12"/>
          <p:cNvSpPr/>
          <p:nvPr/>
        </p:nvSpPr>
        <p:spPr>
          <a:xfrm>
            <a:off x="6019800" y="50292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право 13"/>
          <p:cNvSpPr/>
          <p:nvPr/>
        </p:nvSpPr>
        <p:spPr>
          <a:xfrm>
            <a:off x="4648200" y="464820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503154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4000" b="1" dirty="0" smtClean="0">
                <a:solidFill>
                  <a:srgbClr val="C00000"/>
                </a:solidFill>
              </a:rPr>
              <a:t>Границы работы медиатора</a:t>
            </a:r>
            <a:endParaRPr lang="ru-RU" sz="4000" b="1" dirty="0">
              <a:solidFill>
                <a:srgbClr val="C00000"/>
              </a:solidFill>
            </a:endParaRPr>
          </a:p>
        </p:txBody>
      </p:sp>
      <p:sp>
        <p:nvSpPr>
          <p:cNvPr id="3" name="Объект 2"/>
          <p:cNvSpPr>
            <a:spLocks noGrp="1"/>
          </p:cNvSpPr>
          <p:nvPr>
            <p:ph idx="1"/>
          </p:nvPr>
        </p:nvSpPr>
        <p:spPr/>
        <p:txBody>
          <a:bodyPr>
            <a:normAutofit/>
          </a:bodyPr>
          <a:lstStyle/>
          <a:p>
            <a:pPr marL="514350" indent="-514350">
              <a:buFont typeface="+mj-lt"/>
              <a:buAutoNum type="arabicPeriod"/>
            </a:pPr>
            <a:r>
              <a:rPr lang="ru-RU" dirty="0" smtClean="0"/>
              <a:t>Наличие известных сторон;</a:t>
            </a:r>
          </a:p>
          <a:p>
            <a:pPr marL="514350" indent="-514350">
              <a:buFont typeface="+mj-lt"/>
              <a:buAutoNum type="arabicPeriod"/>
            </a:pPr>
            <a:r>
              <a:rPr lang="ru-RU" dirty="0" smtClean="0"/>
              <a:t>Признание сторонами своего участия;</a:t>
            </a:r>
          </a:p>
          <a:p>
            <a:pPr marL="514350" indent="-514350">
              <a:buFont typeface="+mj-lt"/>
              <a:buAutoNum type="arabicPeriod"/>
            </a:pPr>
            <a:r>
              <a:rPr lang="ru-RU" dirty="0" smtClean="0"/>
              <a:t>Возраст старше 10 лет;</a:t>
            </a:r>
          </a:p>
          <a:p>
            <a:pPr marL="514350" indent="-514350">
              <a:buFont typeface="+mj-lt"/>
              <a:buAutoNum type="arabicPeriod"/>
            </a:pPr>
            <a:r>
              <a:rPr lang="ru-RU" dirty="0" smtClean="0"/>
              <a:t>Психические отклонения, наркомания </a:t>
            </a:r>
            <a:r>
              <a:rPr lang="ru-RU" b="1" dirty="0" smtClean="0"/>
              <a:t>(под вопросом?? – </a:t>
            </a:r>
            <a:r>
              <a:rPr lang="ru-RU" sz="2800" dirty="0" smtClean="0"/>
              <a:t>проблема с ответственностью)</a:t>
            </a:r>
          </a:p>
          <a:p>
            <a:pPr marL="0" indent="0" algn="ctr">
              <a:buNone/>
            </a:pPr>
            <a:r>
              <a:rPr lang="ru-RU" sz="2800" b="1" dirty="0" smtClean="0">
                <a:solidFill>
                  <a:srgbClr val="FF0000"/>
                </a:solidFill>
              </a:rPr>
              <a:t>Медиаторы должны пройти специальную подготовку!</a:t>
            </a:r>
            <a:endParaRPr lang="ru-RU" sz="2800" b="1" dirty="0">
              <a:solidFill>
                <a:srgbClr val="FF0000"/>
              </a:solidFill>
            </a:endParaRPr>
          </a:p>
        </p:txBody>
      </p:sp>
    </p:spTree>
    <p:extLst>
      <p:ext uri="{BB962C8B-B14F-4D97-AF65-F5344CB8AC3E}">
        <p14:creationId xmlns:p14="http://schemas.microsoft.com/office/powerpoint/2010/main" val="12774970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lgn="ctr"/>
            <a:r>
              <a:rPr lang="ru-RU" b="1" dirty="0">
                <a:solidFill>
                  <a:srgbClr val="FF0000"/>
                </a:solidFill>
                <a:effectLst/>
              </a:rPr>
              <a:t>Программа примирения в </a:t>
            </a:r>
            <a:r>
              <a:rPr lang="ru-RU" b="1" dirty="0" smtClean="0">
                <a:solidFill>
                  <a:srgbClr val="FF0000"/>
                </a:solidFill>
                <a:effectLst/>
              </a:rPr>
              <a:t>семье</a:t>
            </a:r>
            <a:r>
              <a:rPr lang="ru-RU" dirty="0" smtClean="0">
                <a:solidFill>
                  <a:srgbClr val="FF0000"/>
                </a:solidFill>
                <a:effectLst/>
              </a:rPr>
              <a:t/>
            </a:r>
            <a:br>
              <a:rPr lang="ru-RU" dirty="0" smtClean="0">
                <a:solidFill>
                  <a:srgbClr val="FF0000"/>
                </a:solidFill>
                <a:effectLst/>
              </a:rPr>
            </a:br>
            <a:r>
              <a:rPr lang="ru-RU" dirty="0" smtClean="0">
                <a:solidFill>
                  <a:srgbClr val="FF0000"/>
                </a:solidFill>
                <a:effectLst/>
              </a:rPr>
              <a:t>(</a:t>
            </a:r>
            <a:r>
              <a:rPr lang="ru-RU" sz="2700" dirty="0" smtClean="0">
                <a:solidFill>
                  <a:srgbClr val="FF0000"/>
                </a:solidFill>
                <a:effectLst/>
              </a:rPr>
              <a:t>чаще применяется для восстановления отношений</a:t>
            </a:r>
            <a:r>
              <a:rPr lang="ru-RU" dirty="0" smtClean="0">
                <a:solidFill>
                  <a:srgbClr val="FF0000"/>
                </a:solidFill>
                <a:effectLst/>
              </a:rPr>
              <a:t>)</a:t>
            </a:r>
            <a:endParaRPr lang="ru-RU" dirty="0">
              <a:solidFill>
                <a:srgbClr val="FF0000"/>
              </a:solidFill>
            </a:endParaRPr>
          </a:p>
        </p:txBody>
      </p:sp>
      <p:sp>
        <p:nvSpPr>
          <p:cNvPr id="3" name="Объект 2"/>
          <p:cNvSpPr>
            <a:spLocks noGrp="1"/>
          </p:cNvSpPr>
          <p:nvPr>
            <p:ph idx="1"/>
          </p:nvPr>
        </p:nvSpPr>
        <p:spPr/>
        <p:txBody>
          <a:bodyPr>
            <a:normAutofit fontScale="92500" lnSpcReduction="20000"/>
          </a:bodyPr>
          <a:lstStyle/>
          <a:p>
            <a:r>
              <a:rPr lang="ru-RU" dirty="0"/>
              <a:t>Такие программы </a:t>
            </a:r>
            <a:r>
              <a:rPr lang="ru-RU" dirty="0" smtClean="0"/>
              <a:t>необходимы</a:t>
            </a:r>
            <a:r>
              <a:rPr lang="ru-RU" dirty="0"/>
              <a:t>, поскольку именно в особенностях семьи и отношений в ней нередко заложены причины криминальной активности подростка. Кризис семьи может потребовать и более глубоких форм работы, таких как семейная терапия, но программа примирения даст возможность сделать шаг членам семьи к осознанию необходимости собственных усилий и изменению стратегий поведения в ситуации.</a:t>
            </a:r>
          </a:p>
          <a:p>
            <a:endParaRPr lang="ru-RU" dirty="0"/>
          </a:p>
        </p:txBody>
      </p:sp>
    </p:spTree>
    <p:extLst>
      <p:ext uri="{BB962C8B-B14F-4D97-AF65-F5344CB8AC3E}">
        <p14:creationId xmlns:p14="http://schemas.microsoft.com/office/powerpoint/2010/main" val="16848096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868362"/>
          </a:xfrm>
        </p:spPr>
        <p:txBody>
          <a:bodyPr>
            <a:normAutofit/>
          </a:bodyPr>
          <a:lstStyle/>
          <a:p>
            <a:pPr algn="ctr"/>
            <a:r>
              <a:rPr lang="ru-RU" sz="3600" b="1" dirty="0" smtClean="0">
                <a:solidFill>
                  <a:srgbClr val="FF0000"/>
                </a:solidFill>
                <a:effectLst/>
              </a:rPr>
              <a:t>Семейная конференция</a:t>
            </a:r>
            <a:endParaRPr lang="ru-RU" sz="3600" b="1" dirty="0">
              <a:solidFill>
                <a:srgbClr val="FF0000"/>
              </a:solidFill>
              <a:effectLst/>
            </a:endParaRPr>
          </a:p>
        </p:txBody>
      </p:sp>
      <p:sp>
        <p:nvSpPr>
          <p:cNvPr id="3" name="Объект 2"/>
          <p:cNvSpPr>
            <a:spLocks noGrp="1"/>
          </p:cNvSpPr>
          <p:nvPr>
            <p:ph idx="1"/>
          </p:nvPr>
        </p:nvSpPr>
        <p:spPr>
          <a:xfrm>
            <a:off x="838200" y="1447800"/>
            <a:ext cx="8095488" cy="4800600"/>
          </a:xfrm>
        </p:spPr>
        <p:txBody>
          <a:bodyPr>
            <a:normAutofit fontScale="92500" lnSpcReduction="10000"/>
          </a:bodyPr>
          <a:lstStyle/>
          <a:p>
            <a:pPr marL="82296" indent="0">
              <a:buNone/>
            </a:pPr>
            <a:r>
              <a:rPr lang="ru-RU" dirty="0"/>
              <a:t>Суть семейной конференции заключается в передаче семье ответственности за разработку плана по ее выходу из </a:t>
            </a:r>
            <a:r>
              <a:rPr lang="ru-RU" dirty="0" smtClean="0"/>
              <a:t>проблемной </a:t>
            </a:r>
            <a:r>
              <a:rPr lang="ru-RU" dirty="0"/>
              <a:t>ситуации. </a:t>
            </a:r>
            <a:endParaRPr lang="ru-RU" dirty="0" smtClean="0"/>
          </a:p>
          <a:p>
            <a:pPr marL="82296" indent="0">
              <a:buNone/>
            </a:pPr>
            <a:r>
              <a:rPr lang="ru-RU" dirty="0"/>
              <a:t>На семейную конференцию приглашается максимально широкий состав </a:t>
            </a:r>
            <a:r>
              <a:rPr lang="ru-RU" dirty="0" smtClean="0"/>
              <a:t>семьи</a:t>
            </a:r>
            <a:r>
              <a:rPr lang="ru-RU" dirty="0"/>
              <a:t>: родители, бабушки, дедушки, дяди, тети, братья, сестры и другие родственники. </a:t>
            </a:r>
            <a:endParaRPr lang="ru-RU" dirty="0" smtClean="0"/>
          </a:p>
          <a:p>
            <a:pPr marL="82296" indent="0" algn="ctr">
              <a:buNone/>
            </a:pPr>
            <a:r>
              <a:rPr lang="ru-RU" dirty="0" smtClean="0">
                <a:solidFill>
                  <a:srgbClr val="FF0000"/>
                </a:solidFill>
              </a:rPr>
              <a:t>Семья </a:t>
            </a:r>
            <a:r>
              <a:rPr lang="ru-RU" dirty="0">
                <a:solidFill>
                  <a:srgbClr val="FF0000"/>
                </a:solidFill>
              </a:rPr>
              <a:t>составляет </a:t>
            </a:r>
            <a:r>
              <a:rPr lang="ru-RU" dirty="0" smtClean="0">
                <a:solidFill>
                  <a:srgbClr val="FF0000"/>
                </a:solidFill>
              </a:rPr>
              <a:t>самостоятельно</a:t>
            </a:r>
            <a:r>
              <a:rPr lang="ru-RU" dirty="0">
                <a:solidFill>
                  <a:srgbClr val="FF0000"/>
                </a:solidFill>
              </a:rPr>
              <a:t>, специалисты (психологи, представители полиции или </a:t>
            </a:r>
            <a:r>
              <a:rPr lang="ru-RU" dirty="0" err="1">
                <a:solidFill>
                  <a:srgbClr val="FF0000"/>
                </a:solidFill>
              </a:rPr>
              <a:t>КДНиЗП</a:t>
            </a:r>
            <a:r>
              <a:rPr lang="ru-RU" dirty="0">
                <a:solidFill>
                  <a:srgbClr val="FF0000"/>
                </a:solidFill>
              </a:rPr>
              <a:t>) в составлении плана не участвуют. </a:t>
            </a:r>
          </a:p>
        </p:txBody>
      </p:sp>
    </p:spTree>
    <p:extLst>
      <p:ext uri="{BB962C8B-B14F-4D97-AF65-F5344CB8AC3E}">
        <p14:creationId xmlns:p14="http://schemas.microsoft.com/office/powerpoint/2010/main" val="13748920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4638"/>
            <a:ext cx="8247888" cy="639762"/>
          </a:xfrm>
        </p:spPr>
        <p:txBody>
          <a:bodyPr>
            <a:normAutofit fontScale="90000"/>
          </a:bodyPr>
          <a:lstStyle/>
          <a:p>
            <a:pPr algn="ctr"/>
            <a:r>
              <a:rPr lang="ru-RU" b="1" dirty="0" smtClean="0">
                <a:solidFill>
                  <a:srgbClr val="FF0000"/>
                </a:solidFill>
              </a:rPr>
              <a:t>Круг заботы</a:t>
            </a:r>
            <a:endParaRPr lang="ru-RU" b="1" dirty="0">
              <a:solidFill>
                <a:srgbClr val="FF0000"/>
              </a:solidFill>
            </a:endParaRPr>
          </a:p>
        </p:txBody>
      </p:sp>
      <p:sp>
        <p:nvSpPr>
          <p:cNvPr id="3" name="Содержимое 2"/>
          <p:cNvSpPr>
            <a:spLocks noGrp="1"/>
          </p:cNvSpPr>
          <p:nvPr>
            <p:ph idx="1"/>
          </p:nvPr>
        </p:nvSpPr>
        <p:spPr>
          <a:xfrm>
            <a:off x="304800" y="914400"/>
            <a:ext cx="8686800" cy="5165725"/>
          </a:xfrm>
        </p:spPr>
        <p:txBody>
          <a:bodyPr>
            <a:normAutofit/>
          </a:bodyPr>
          <a:lstStyle/>
          <a:p>
            <a:pPr algn="ctr">
              <a:buNone/>
            </a:pPr>
            <a:r>
              <a:rPr lang="ru-RU" sz="2400" dirty="0" smtClean="0"/>
              <a:t>проводятся в случаях, когда фактически разрушена или отсутствует семья,</a:t>
            </a:r>
          </a:p>
          <a:p>
            <a:pPr algn="ctr">
              <a:buNone/>
            </a:pPr>
            <a:r>
              <a:rPr lang="ru-RU" sz="2400" dirty="0"/>
              <a:t>в</a:t>
            </a:r>
            <a:r>
              <a:rPr lang="ru-RU" sz="2400" dirty="0" smtClean="0"/>
              <a:t> </a:t>
            </a:r>
            <a:r>
              <a:rPr lang="ru-RU" sz="2400" dirty="0"/>
              <a:t>этой ситуации необходимо создать эквивалент первичной социальной </a:t>
            </a:r>
            <a:r>
              <a:rPr lang="ru-RU" sz="2400" dirty="0" smtClean="0"/>
              <a:t>среды</a:t>
            </a:r>
          </a:p>
          <a:p>
            <a:pPr marL="514350" indent="-514350" algn="ctr">
              <a:buNone/>
            </a:pPr>
            <a:r>
              <a:rPr lang="ru-RU" sz="2400" b="1" u="sng" dirty="0" smtClean="0">
                <a:solidFill>
                  <a:srgbClr val="FF0000"/>
                </a:solidFill>
              </a:rPr>
              <a:t>Результат:</a:t>
            </a:r>
            <a:r>
              <a:rPr lang="ru-RU" sz="2400" dirty="0" smtClean="0"/>
              <a:t> </a:t>
            </a:r>
          </a:p>
          <a:p>
            <a:pPr marL="514350" indent="-514350" algn="ctr">
              <a:buNone/>
            </a:pPr>
            <a:r>
              <a:rPr lang="ru-RU" sz="2400" dirty="0" smtClean="0"/>
              <a:t>восстановление поддержки и заботы о подростке</a:t>
            </a:r>
            <a:endParaRPr lang="ru-RU" sz="2400" dirty="0"/>
          </a:p>
        </p:txBody>
      </p:sp>
      <p:pic>
        <p:nvPicPr>
          <p:cNvPr id="33795" name="Picture 3" descr="P:\ИРО\медиация\картинки\k41.jpg"/>
          <p:cNvPicPr>
            <a:picLocks noChangeAspect="1" noChangeArrowheads="1"/>
          </p:cNvPicPr>
          <p:nvPr/>
        </p:nvPicPr>
        <p:blipFill>
          <a:blip r:embed="rId2" cstate="print"/>
          <a:srcRect/>
          <a:stretch>
            <a:fillRect/>
          </a:stretch>
        </p:blipFill>
        <p:spPr bwMode="auto">
          <a:xfrm>
            <a:off x="0" y="3429000"/>
            <a:ext cx="2733672" cy="1823119"/>
          </a:xfrm>
          <a:prstGeom prst="rect">
            <a:avLst/>
          </a:prstGeom>
          <a:noFill/>
        </p:spPr>
      </p:pic>
      <p:pic>
        <p:nvPicPr>
          <p:cNvPr id="33797" name="Picture 5" descr="P:\ИРО\медиация\картинки\i.jpg"/>
          <p:cNvPicPr>
            <a:picLocks noChangeAspect="1" noChangeArrowheads="1"/>
          </p:cNvPicPr>
          <p:nvPr/>
        </p:nvPicPr>
        <p:blipFill>
          <a:blip r:embed="rId3" cstate="print"/>
          <a:srcRect/>
          <a:stretch>
            <a:fillRect/>
          </a:stretch>
        </p:blipFill>
        <p:spPr bwMode="auto">
          <a:xfrm>
            <a:off x="6057932" y="3381389"/>
            <a:ext cx="3086100" cy="2047875"/>
          </a:xfrm>
          <a:prstGeom prst="rect">
            <a:avLst/>
          </a:prstGeom>
          <a:noFill/>
        </p:spPr>
      </p:pic>
      <p:pic>
        <p:nvPicPr>
          <p:cNvPr id="33798" name="Picture 6" descr="P:\ИРО\медиация\картинки\i (1).jpg"/>
          <p:cNvPicPr>
            <a:picLocks noChangeAspect="1" noChangeArrowheads="1"/>
          </p:cNvPicPr>
          <p:nvPr/>
        </p:nvPicPr>
        <p:blipFill>
          <a:blip r:embed="rId4" cstate="print"/>
          <a:srcRect/>
          <a:stretch>
            <a:fillRect/>
          </a:stretch>
        </p:blipFill>
        <p:spPr bwMode="auto">
          <a:xfrm>
            <a:off x="2357422" y="4572008"/>
            <a:ext cx="4048125" cy="2047875"/>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6400784" cy="523528"/>
          </a:xfrm>
        </p:spPr>
        <p:txBody>
          <a:bodyPr>
            <a:normAutofit/>
          </a:bodyPr>
          <a:lstStyle/>
          <a:p>
            <a:pPr algn="ctr"/>
            <a:r>
              <a:rPr lang="ru-RU" sz="2800" dirty="0" smtClean="0">
                <a:solidFill>
                  <a:srgbClr val="FF0000"/>
                </a:solidFill>
              </a:rPr>
              <a:t>Конференция (Этапы)</a:t>
            </a:r>
            <a:endParaRPr lang="ru-RU" sz="2800" dirty="0">
              <a:solidFill>
                <a:srgbClr val="FF0000"/>
              </a:solidFill>
            </a:endParaRPr>
          </a:p>
        </p:txBody>
      </p:sp>
      <p:sp>
        <p:nvSpPr>
          <p:cNvPr id="3" name="Объект 2"/>
          <p:cNvSpPr>
            <a:spLocks noGrp="1"/>
          </p:cNvSpPr>
          <p:nvPr>
            <p:ph idx="1"/>
          </p:nvPr>
        </p:nvSpPr>
        <p:spPr>
          <a:xfrm>
            <a:off x="35496" y="428604"/>
            <a:ext cx="9073008" cy="6429396"/>
          </a:xfrm>
        </p:spPr>
        <p:txBody>
          <a:bodyPr>
            <a:noAutofit/>
          </a:bodyPr>
          <a:lstStyle/>
          <a:p>
            <a:pPr>
              <a:buNone/>
            </a:pPr>
            <a:r>
              <a:rPr lang="en-US" sz="1600" i="1" u="sng" dirty="0" smtClean="0"/>
              <a:t>I </a:t>
            </a:r>
            <a:r>
              <a:rPr lang="ru-RU" sz="1600" i="1" u="sng" dirty="0" smtClean="0"/>
              <a:t>Подготовительный этап</a:t>
            </a:r>
            <a:endParaRPr lang="ru-RU" sz="1600" dirty="0" smtClean="0"/>
          </a:p>
          <a:p>
            <a:pPr>
              <a:buNone/>
            </a:pPr>
            <a:r>
              <a:rPr lang="en-US" sz="1600" u="sng" dirty="0" smtClean="0"/>
              <a:t>II </a:t>
            </a:r>
            <a:r>
              <a:rPr lang="ru-RU" sz="1600" u="sng" dirty="0" smtClean="0"/>
              <a:t>Основной этап</a:t>
            </a:r>
          </a:p>
          <a:p>
            <a:pPr>
              <a:buNone/>
            </a:pPr>
            <a:r>
              <a:rPr lang="ru-RU" sz="1600" dirty="0" smtClean="0"/>
              <a:t>1. Приветствие ведущего (представление целей встречи);</a:t>
            </a:r>
          </a:p>
          <a:p>
            <a:pPr>
              <a:buNone/>
            </a:pPr>
            <a:r>
              <a:rPr lang="ru-RU" sz="1600" dirty="0" smtClean="0"/>
              <a:t>2. Каждый участник (группа) называет свое имя (имена) и цель своего участия во встрече.</a:t>
            </a:r>
          </a:p>
          <a:p>
            <a:pPr>
              <a:buNone/>
            </a:pPr>
            <a:r>
              <a:rPr lang="ru-RU" sz="1600" dirty="0" smtClean="0"/>
              <a:t>3. Ведущий предлагает участникам принять правила поведения в кругу: говорить о себе, о своих чувствах, о своей точке зрения, не допускать обвинительных высказываний, после окончания круга сохранять конфиденциальность и т.д. Группа обсуждает эти и другие правила и принимает их.</a:t>
            </a:r>
          </a:p>
          <a:p>
            <a:pPr>
              <a:buNone/>
            </a:pPr>
            <a:r>
              <a:rPr lang="ru-RU" sz="1600" dirty="0" smtClean="0"/>
              <a:t>4. Каждый участник высказывает свое мнение о ситуации, отвечая на вопросы: в чем состоит ситуация, как развивался конфликт, каков вклад каждой стороны в возникновение и развитие конфликта, каковы последствия для их жизни, какие чувства вызывает эта ситуация. </a:t>
            </a:r>
          </a:p>
          <a:p>
            <a:pPr>
              <a:buNone/>
            </a:pPr>
            <a:r>
              <a:rPr lang="ru-RU" sz="1600" dirty="0" smtClean="0"/>
              <a:t>5. Ведущий обобщает все высказывания, делает выводы.</a:t>
            </a:r>
          </a:p>
          <a:p>
            <a:pPr>
              <a:buNone/>
            </a:pPr>
            <a:r>
              <a:rPr lang="ru-RU" sz="1600" dirty="0" smtClean="0"/>
              <a:t>6. Участники высказывают свое мнение о возможностях разрешения конфликта, о том, что может сделать каждая сторона для этого.</a:t>
            </a:r>
          </a:p>
          <a:p>
            <a:pPr>
              <a:buNone/>
            </a:pPr>
            <a:r>
              <a:rPr lang="ru-RU" sz="1600" dirty="0" smtClean="0"/>
              <a:t>7. Ведущий обобщает все высказывания, делает выводы и проверяет, насколько они совпадают с мнением членов круга.</a:t>
            </a:r>
          </a:p>
          <a:p>
            <a:pPr>
              <a:buNone/>
            </a:pPr>
            <a:r>
              <a:rPr lang="ru-RU" sz="1600" dirty="0" smtClean="0"/>
              <a:t>8. Ведущий предлагает участникам поделиться своими впечатлениями о прошедшей встрече, участники делают это по желанию.</a:t>
            </a:r>
          </a:p>
          <a:p>
            <a:pPr>
              <a:buNone/>
            </a:pPr>
            <a:r>
              <a:rPr lang="ru-RU" sz="1600" dirty="0" smtClean="0"/>
              <a:t>9. Ведущий благодарит всех за участие и завершает встречу.</a:t>
            </a:r>
          </a:p>
          <a:p>
            <a:pPr>
              <a:buNone/>
            </a:pPr>
            <a:r>
              <a:rPr lang="en-US" sz="1600" u="sng" dirty="0" smtClean="0"/>
              <a:t>III</a:t>
            </a:r>
            <a:r>
              <a:rPr lang="ru-RU" sz="1600" u="sng" dirty="0" smtClean="0"/>
              <a:t> Заключительный этап</a:t>
            </a:r>
            <a:r>
              <a:rPr lang="en-US" sz="1600" u="sng" dirty="0" smtClean="0"/>
              <a:t> </a:t>
            </a:r>
            <a:endParaRPr lang="ru-RU" sz="1600" u="sng" dirty="0" smtClean="0"/>
          </a:p>
          <a:p>
            <a:pPr>
              <a:buNone/>
            </a:pPr>
            <a:r>
              <a:rPr lang="ru-RU" sz="1600" dirty="0" smtClean="0"/>
              <a:t>Участники конфликта выбирают из предложенных вариантов примирения такие, которые устраивают обе конфликтующие стороны. Составляется соглашение.</a:t>
            </a:r>
            <a:endParaRPr lang="ru-RU" sz="1600" u="sng" dirty="0" smtClean="0"/>
          </a:p>
          <a:p>
            <a:pPr>
              <a:buNone/>
            </a:pPr>
            <a:endParaRPr lang="ru-RU" sz="1600" dirty="0"/>
          </a:p>
        </p:txBody>
      </p:sp>
      <p:pic>
        <p:nvPicPr>
          <p:cNvPr id="3074" name="Picture 2"/>
          <p:cNvPicPr>
            <a:picLocks noChangeAspect="1" noChangeArrowheads="1"/>
          </p:cNvPicPr>
          <p:nvPr/>
        </p:nvPicPr>
        <p:blipFill>
          <a:blip r:embed="rId2" cstate="print"/>
          <a:srcRect/>
          <a:stretch>
            <a:fillRect/>
          </a:stretch>
        </p:blipFill>
        <p:spPr bwMode="auto">
          <a:xfrm>
            <a:off x="5786446" y="0"/>
            <a:ext cx="2285984" cy="1350424"/>
          </a:xfrm>
          <a:prstGeom prst="rect">
            <a:avLst/>
          </a:prstGeom>
          <a:noFill/>
          <a:ln w="9525">
            <a:noFill/>
            <a:miter lim="800000"/>
            <a:headEnd/>
            <a:tailEnd/>
          </a:ln>
          <a:effectLst/>
        </p:spPr>
      </p:pic>
    </p:spTree>
    <p:extLst>
      <p:ext uri="{BB962C8B-B14F-4D97-AF65-F5344CB8AC3E}">
        <p14:creationId xmlns:p14="http://schemas.microsoft.com/office/powerpoint/2010/main" val="31813436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639762"/>
          </a:xfrm>
        </p:spPr>
        <p:txBody>
          <a:bodyPr>
            <a:normAutofit fontScale="90000"/>
          </a:bodyPr>
          <a:lstStyle/>
          <a:p>
            <a:pPr algn="ctr"/>
            <a:r>
              <a:rPr lang="ru-RU" dirty="0" smtClean="0">
                <a:solidFill>
                  <a:srgbClr val="FF0000"/>
                </a:solidFill>
              </a:rPr>
              <a:t>«Круг сообщества»</a:t>
            </a:r>
            <a:endParaRPr lang="ru-RU" dirty="0">
              <a:solidFill>
                <a:srgbClr val="FF0000"/>
              </a:solidFill>
            </a:endParaRPr>
          </a:p>
        </p:txBody>
      </p:sp>
      <p:sp>
        <p:nvSpPr>
          <p:cNvPr id="3" name="Содержимое 2"/>
          <p:cNvSpPr>
            <a:spLocks noGrp="1"/>
          </p:cNvSpPr>
          <p:nvPr>
            <p:ph idx="1"/>
          </p:nvPr>
        </p:nvSpPr>
        <p:spPr>
          <a:xfrm>
            <a:off x="304800" y="1066800"/>
            <a:ext cx="8628888" cy="5562600"/>
          </a:xfrm>
        </p:spPr>
        <p:txBody>
          <a:bodyPr>
            <a:normAutofit fontScale="70000" lnSpcReduction="20000"/>
          </a:bodyPr>
          <a:lstStyle/>
          <a:p>
            <a:r>
              <a:rPr lang="ru-RU" dirty="0"/>
              <a:t>Круг может проводиться с разными целями: для принятия совместного решения, для поддержки и исцеления </a:t>
            </a:r>
            <a:r>
              <a:rPr lang="ru-RU" dirty="0" smtClean="0"/>
              <a:t>пострадавшего </a:t>
            </a:r>
            <a:r>
              <a:rPr lang="ru-RU" dirty="0"/>
              <a:t>(когда не требуется решение), по ситуациям </a:t>
            </a:r>
            <a:r>
              <a:rPr lang="ru-RU" dirty="0" smtClean="0"/>
              <a:t>правонарушения несовершеннолетних </a:t>
            </a:r>
            <a:r>
              <a:rPr lang="ru-RU" dirty="0"/>
              <a:t>и пр</a:t>
            </a:r>
            <a:r>
              <a:rPr lang="ru-RU" dirty="0" smtClean="0"/>
              <a:t>.</a:t>
            </a:r>
            <a:endParaRPr lang="en-US" dirty="0" smtClean="0"/>
          </a:p>
          <a:p>
            <a:r>
              <a:rPr lang="ru-RU" dirty="0"/>
              <a:t>Заявляет о проблемы один человек или группа людей.</a:t>
            </a:r>
          </a:p>
          <a:p>
            <a:r>
              <a:rPr lang="ru-RU" dirty="0" smtClean="0"/>
              <a:t>В </a:t>
            </a:r>
            <a:r>
              <a:rPr lang="ru-RU" dirty="0"/>
              <a:t>круге принимают участие только те, кого так или иначе затронула проблема и кто готов прикладывать усилия для ее решения</a:t>
            </a:r>
            <a:r>
              <a:rPr lang="ru-RU" dirty="0" smtClean="0"/>
              <a:t>.</a:t>
            </a:r>
          </a:p>
          <a:p>
            <a:r>
              <a:rPr lang="ru-RU" dirty="0"/>
              <a:t>Круг готовит и проводит совет круга, в который входит хранитель круга вместе с командой помощников – </a:t>
            </a:r>
            <a:r>
              <a:rPr lang="ru-RU" dirty="0" smtClean="0"/>
              <a:t>волонтеров</a:t>
            </a:r>
            <a:r>
              <a:rPr lang="ru-RU" dirty="0"/>
              <a:t>, прошедших обучение проведению кругов сообщества. </a:t>
            </a:r>
            <a:endParaRPr lang="ru-RU" dirty="0" smtClean="0"/>
          </a:p>
          <a:p>
            <a:r>
              <a:rPr lang="ru-RU" dirty="0"/>
              <a:t>Совет круга – достаточно постоянная и сплоченная </a:t>
            </a:r>
            <a:r>
              <a:rPr lang="ru-RU" dirty="0" smtClean="0"/>
              <a:t>команда.</a:t>
            </a:r>
          </a:p>
          <a:p>
            <a:r>
              <a:rPr lang="ru-RU" dirty="0"/>
              <a:t>Хранитель круга не так нейтрален, как медиатор. </a:t>
            </a:r>
            <a:r>
              <a:rPr lang="ru-RU" dirty="0" smtClean="0"/>
              <a:t>Хранитель </a:t>
            </a:r>
            <a:r>
              <a:rPr lang="ru-RU" dirty="0"/>
              <a:t>может высказывать свое отношение к произошедшему наравне с другими участниками круга и является активным участником круга, он может вносить свои предложения и высказывать свое беспокойство по поводу обсуждаемой проблемы.</a:t>
            </a:r>
          </a:p>
          <a:p>
            <a:endParaRPr lang="ru-RU" dirty="0" smtClean="0"/>
          </a:p>
        </p:txBody>
      </p:sp>
    </p:spTree>
    <p:extLst>
      <p:ext uri="{BB962C8B-B14F-4D97-AF65-F5344CB8AC3E}">
        <p14:creationId xmlns:p14="http://schemas.microsoft.com/office/powerpoint/2010/main" val="31732013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639762"/>
          </a:xfrm>
        </p:spPr>
        <p:txBody>
          <a:bodyPr>
            <a:normAutofit fontScale="90000"/>
          </a:bodyPr>
          <a:lstStyle/>
          <a:p>
            <a:pPr algn="ctr"/>
            <a:r>
              <a:rPr lang="ru-RU" b="1" dirty="0">
                <a:solidFill>
                  <a:srgbClr val="FF0000"/>
                </a:solidFill>
                <a:effectLst/>
              </a:rPr>
              <a:t>Подготовка к кругу</a:t>
            </a:r>
            <a:endParaRPr lang="ru-RU" dirty="0">
              <a:solidFill>
                <a:srgbClr val="FF0000"/>
              </a:solidFill>
            </a:endParaRPr>
          </a:p>
        </p:txBody>
      </p:sp>
      <p:sp>
        <p:nvSpPr>
          <p:cNvPr id="3" name="Объект 2"/>
          <p:cNvSpPr>
            <a:spLocks noGrp="1"/>
          </p:cNvSpPr>
          <p:nvPr>
            <p:ph idx="1"/>
          </p:nvPr>
        </p:nvSpPr>
        <p:spPr>
          <a:xfrm>
            <a:off x="685800" y="990600"/>
            <a:ext cx="8247888" cy="5715000"/>
          </a:xfrm>
        </p:spPr>
        <p:txBody>
          <a:bodyPr>
            <a:normAutofit fontScale="92500" lnSpcReduction="10000"/>
          </a:bodyPr>
          <a:lstStyle/>
          <a:p>
            <a:pPr marL="82296" indent="0" algn="ctr">
              <a:buNone/>
            </a:pPr>
            <a:r>
              <a:rPr lang="ru-RU" dirty="0"/>
              <a:t>Еще до приглашения участников совет круга обсуждает:</a:t>
            </a:r>
          </a:p>
          <a:p>
            <a:r>
              <a:rPr lang="ru-RU" dirty="0"/>
              <a:t> </a:t>
            </a:r>
            <a:r>
              <a:rPr lang="ru-RU" dirty="0" smtClean="0"/>
              <a:t>в </a:t>
            </a:r>
            <a:r>
              <a:rPr lang="ru-RU" dirty="0"/>
              <a:t>чем состоит важная для всех участников ситуация и насколько она подходит для проведения круга;</a:t>
            </a:r>
          </a:p>
          <a:p>
            <a:r>
              <a:rPr lang="ru-RU" dirty="0"/>
              <a:t> </a:t>
            </a:r>
            <a:r>
              <a:rPr lang="ru-RU" dirty="0" smtClean="0"/>
              <a:t>какие </a:t>
            </a:r>
            <a:r>
              <a:rPr lang="ru-RU" dirty="0"/>
              <a:t>вопросы и темы будут вынесены на </a:t>
            </a:r>
            <a:r>
              <a:rPr lang="ru-RU" dirty="0" smtClean="0"/>
              <a:t>обсуждение</a:t>
            </a:r>
            <a:r>
              <a:rPr lang="ru-RU" dirty="0"/>
              <a:t>;</a:t>
            </a:r>
          </a:p>
          <a:p>
            <a:r>
              <a:rPr lang="ru-RU" dirty="0"/>
              <a:t> </a:t>
            </a:r>
            <a:r>
              <a:rPr lang="ru-RU" dirty="0" smtClean="0"/>
              <a:t>как </a:t>
            </a:r>
            <a:r>
              <a:rPr lang="ru-RU" dirty="0"/>
              <a:t>создать условия для актуализации и осмысления ценностей участников;</a:t>
            </a:r>
          </a:p>
          <a:p>
            <a:r>
              <a:rPr lang="ru-RU" dirty="0"/>
              <a:t> </a:t>
            </a:r>
            <a:r>
              <a:rPr lang="ru-RU" dirty="0" smtClean="0"/>
              <a:t>как </a:t>
            </a:r>
            <a:r>
              <a:rPr lang="ru-RU" dirty="0"/>
              <a:t>организовать конструктивное обсуждение на </a:t>
            </a:r>
            <a:r>
              <a:rPr lang="ru-RU" dirty="0" smtClean="0"/>
              <a:t>круге</a:t>
            </a:r>
            <a:r>
              <a:rPr lang="ru-RU" dirty="0"/>
              <a:t>, чтобы его участники сами нашли выход из </a:t>
            </a:r>
            <a:r>
              <a:rPr lang="ru-RU" dirty="0" smtClean="0"/>
              <a:t>сложившейся </a:t>
            </a:r>
            <a:r>
              <a:rPr lang="ru-RU" dirty="0"/>
              <a:t>ситуации.</a:t>
            </a:r>
          </a:p>
          <a:p>
            <a:endParaRPr lang="ru-RU" dirty="0"/>
          </a:p>
        </p:txBody>
      </p:sp>
    </p:spTree>
    <p:extLst>
      <p:ext uri="{BB962C8B-B14F-4D97-AF65-F5344CB8AC3E}">
        <p14:creationId xmlns:p14="http://schemas.microsoft.com/office/powerpoint/2010/main" val="16242975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563562"/>
          </a:xfrm>
        </p:spPr>
        <p:txBody>
          <a:bodyPr>
            <a:normAutofit fontScale="90000"/>
          </a:bodyPr>
          <a:lstStyle/>
          <a:p>
            <a:pPr algn="ctr"/>
            <a:r>
              <a:rPr lang="ru-RU" b="1" dirty="0">
                <a:solidFill>
                  <a:srgbClr val="FF0000"/>
                </a:solidFill>
                <a:effectLst/>
              </a:rPr>
              <a:t>Предварительные встречи</a:t>
            </a:r>
            <a:endParaRPr lang="ru-RU" dirty="0">
              <a:solidFill>
                <a:srgbClr val="FF0000"/>
              </a:solidFill>
            </a:endParaRPr>
          </a:p>
        </p:txBody>
      </p:sp>
      <p:sp>
        <p:nvSpPr>
          <p:cNvPr id="3" name="Объект 2"/>
          <p:cNvSpPr>
            <a:spLocks noGrp="1"/>
          </p:cNvSpPr>
          <p:nvPr>
            <p:ph idx="1"/>
          </p:nvPr>
        </p:nvSpPr>
        <p:spPr>
          <a:xfrm>
            <a:off x="1066800" y="838200"/>
            <a:ext cx="7866888" cy="5867400"/>
          </a:xfrm>
        </p:spPr>
        <p:txBody>
          <a:bodyPr>
            <a:normAutofit fontScale="70000" lnSpcReduction="20000"/>
          </a:bodyPr>
          <a:lstStyle/>
          <a:p>
            <a:r>
              <a:rPr lang="ru-RU" dirty="0"/>
              <a:t>Поскольку каждая тема на круге может обсуждаться достаточно долго, больше трех-четырех тем или вопросов за один раз обсуждать не рекомендуется.</a:t>
            </a:r>
          </a:p>
          <a:p>
            <a:r>
              <a:rPr lang="ru-RU" dirty="0" smtClean="0"/>
              <a:t>На предварительных встречах со всеми участниками (проводит хранитель) </a:t>
            </a:r>
            <a:r>
              <a:rPr lang="ru-RU" dirty="0"/>
              <a:t>точно формулируется тема круга с учетом </a:t>
            </a:r>
            <a:r>
              <a:rPr lang="ru-RU" dirty="0" smtClean="0"/>
              <a:t>их мнений, </a:t>
            </a:r>
            <a:r>
              <a:rPr lang="ru-RU" dirty="0"/>
              <a:t>объясняются смысл, цели и правила круга</a:t>
            </a:r>
            <a:r>
              <a:rPr lang="ru-RU" dirty="0" smtClean="0"/>
              <a:t>.</a:t>
            </a:r>
          </a:p>
          <a:p>
            <a:r>
              <a:rPr lang="ru-RU" dirty="0" smtClean="0"/>
              <a:t>Обсуждаются </a:t>
            </a:r>
            <a:r>
              <a:rPr lang="ru-RU" dirty="0"/>
              <a:t>ожидания от круга, потребности и интересы участников, связанные с проблемной ситуацией. </a:t>
            </a:r>
            <a:endParaRPr lang="ru-RU" dirty="0" smtClean="0"/>
          </a:p>
          <a:p>
            <a:r>
              <a:rPr lang="ru-RU" dirty="0" smtClean="0"/>
              <a:t>После предварительной </a:t>
            </a:r>
            <a:r>
              <a:rPr lang="ru-RU" dirty="0"/>
              <a:t>встречи кто-то может отказаться участвовать, исходя из принципа добровольности</a:t>
            </a:r>
            <a:r>
              <a:rPr lang="ru-RU" dirty="0" smtClean="0"/>
              <a:t>.</a:t>
            </a:r>
            <a:endParaRPr lang="ru-RU" dirty="0"/>
          </a:p>
          <a:p>
            <a:pPr marL="82296" indent="0">
              <a:buNone/>
            </a:pPr>
            <a:endParaRPr lang="ru-RU" dirty="0"/>
          </a:p>
          <a:p>
            <a:pPr marL="82296" indent="0" algn="ctr">
              <a:buNone/>
            </a:pPr>
            <a:r>
              <a:rPr lang="ru-RU" b="1" dirty="0">
                <a:solidFill>
                  <a:srgbClr val="FF0000"/>
                </a:solidFill>
              </a:rPr>
              <a:t>На кругах, проводимых в образовательных учреждениях, важно участие классного руководителя как человека, </a:t>
            </a:r>
            <a:r>
              <a:rPr lang="ru-RU" b="1" dirty="0" smtClean="0">
                <a:solidFill>
                  <a:srgbClr val="FF0000"/>
                </a:solidFill>
              </a:rPr>
              <a:t>который </a:t>
            </a:r>
            <a:r>
              <a:rPr lang="ru-RU" b="1" dirty="0">
                <a:solidFill>
                  <a:srgbClr val="FF0000"/>
                </a:solidFill>
              </a:rPr>
              <a:t>будет поддерживать в дальнейшем конструктивные </a:t>
            </a:r>
            <a:r>
              <a:rPr lang="ru-RU" b="1" dirty="0" smtClean="0">
                <a:solidFill>
                  <a:srgbClr val="FF0000"/>
                </a:solidFill>
              </a:rPr>
              <a:t>изменения</a:t>
            </a:r>
            <a:r>
              <a:rPr lang="ru-RU" b="1" dirty="0">
                <a:solidFill>
                  <a:srgbClr val="FF0000"/>
                </a:solidFill>
              </a:rPr>
              <a:t>, что проявились во время проведения круга.</a:t>
            </a:r>
          </a:p>
          <a:p>
            <a:endParaRPr lang="ru-RU" dirty="0"/>
          </a:p>
        </p:txBody>
      </p:sp>
    </p:spTree>
    <p:extLst>
      <p:ext uri="{BB962C8B-B14F-4D97-AF65-F5344CB8AC3E}">
        <p14:creationId xmlns:p14="http://schemas.microsoft.com/office/powerpoint/2010/main" val="5283921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15962"/>
          </a:xfrm>
        </p:spPr>
        <p:txBody>
          <a:bodyPr>
            <a:noAutofit/>
          </a:bodyPr>
          <a:lstStyle/>
          <a:p>
            <a:pPr algn="ctr"/>
            <a:r>
              <a:rPr lang="ru-RU" sz="3200" b="1" i="1" dirty="0">
                <a:solidFill>
                  <a:srgbClr val="FF0000"/>
                </a:solidFill>
                <a:effectLst/>
              </a:rPr>
              <a:t>Первая фаза </a:t>
            </a:r>
            <a:r>
              <a:rPr lang="ru-RU" sz="3200" b="1" i="1" dirty="0" smtClean="0">
                <a:solidFill>
                  <a:srgbClr val="FF0000"/>
                </a:solidFill>
                <a:effectLst/>
              </a:rPr>
              <a:t>Круга</a:t>
            </a:r>
            <a:r>
              <a:rPr lang="ru-RU" sz="3200" b="1" i="1" dirty="0">
                <a:solidFill>
                  <a:srgbClr val="FF0000"/>
                </a:solidFill>
                <a:effectLst/>
              </a:rPr>
              <a:t>: создание основы для диалога</a:t>
            </a:r>
            <a:endParaRPr lang="ru-RU" sz="3200" dirty="0">
              <a:solidFill>
                <a:srgbClr val="FF0000"/>
              </a:solidFill>
            </a:endParaRPr>
          </a:p>
        </p:txBody>
      </p:sp>
      <p:sp>
        <p:nvSpPr>
          <p:cNvPr id="3" name="Объект 2"/>
          <p:cNvSpPr>
            <a:spLocks noGrp="1"/>
          </p:cNvSpPr>
          <p:nvPr>
            <p:ph idx="1"/>
          </p:nvPr>
        </p:nvSpPr>
        <p:spPr>
          <a:xfrm>
            <a:off x="152400" y="685800"/>
            <a:ext cx="8781288" cy="5562600"/>
          </a:xfrm>
        </p:spPr>
        <p:txBody>
          <a:bodyPr/>
          <a:lstStyle/>
          <a:p>
            <a:r>
              <a:rPr lang="ru-RU" dirty="0" smtClean="0"/>
              <a:t>Участники представляют самого себя;</a:t>
            </a:r>
          </a:p>
          <a:p>
            <a:r>
              <a:rPr lang="ru-RU" dirty="0" smtClean="0"/>
              <a:t>Можно использовать церемонию начала Круга (проводят хранитель и волонтеры);</a:t>
            </a:r>
          </a:p>
          <a:p>
            <a:r>
              <a:rPr lang="ru-RU" dirty="0"/>
              <a:t>Хранитель объясняет цели и смысл программы «Круг </a:t>
            </a:r>
            <a:r>
              <a:rPr lang="ru-RU" dirty="0" smtClean="0"/>
              <a:t>сообщества</a:t>
            </a:r>
            <a:r>
              <a:rPr lang="ru-RU" dirty="0"/>
              <a:t>», а также предлагает </a:t>
            </a:r>
            <a:r>
              <a:rPr lang="ru-RU" dirty="0" smtClean="0"/>
              <a:t>символ </a:t>
            </a:r>
            <a:r>
              <a:rPr lang="ru-RU" dirty="0"/>
              <a:t>слова, то есть предмет, который будет обозначать </a:t>
            </a:r>
            <a:r>
              <a:rPr lang="ru-RU" dirty="0" smtClean="0"/>
              <a:t>говорящего (будет передаваться по часовой стрелке каждому участнику Круга);</a:t>
            </a:r>
          </a:p>
          <a:p>
            <a:r>
              <a:rPr lang="ru-RU" dirty="0" smtClean="0"/>
              <a:t>Принимаются правила Круга </a:t>
            </a:r>
          </a:p>
          <a:p>
            <a:endParaRPr lang="ru-RU" dirty="0"/>
          </a:p>
        </p:txBody>
      </p:sp>
    </p:spTree>
    <p:extLst>
      <p:ext uri="{BB962C8B-B14F-4D97-AF65-F5344CB8AC3E}">
        <p14:creationId xmlns:p14="http://schemas.microsoft.com/office/powerpoint/2010/main" val="40206738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4800" y="76200"/>
            <a:ext cx="8628888" cy="6477000"/>
          </a:xfrm>
        </p:spPr>
        <p:txBody>
          <a:bodyPr>
            <a:normAutofit fontScale="85000" lnSpcReduction="10000"/>
          </a:bodyPr>
          <a:lstStyle/>
          <a:p>
            <a:r>
              <a:rPr lang="ru-RU" dirty="0"/>
              <a:t>Х</a:t>
            </a:r>
            <a:r>
              <a:rPr lang="ru-RU" dirty="0" smtClean="0"/>
              <a:t>ранитель </a:t>
            </a:r>
            <a:r>
              <a:rPr lang="ru-RU" dirty="0"/>
              <a:t>просит каждого из участников по </a:t>
            </a:r>
            <a:r>
              <a:rPr lang="ru-RU" dirty="0" smtClean="0"/>
              <a:t>очереди </a:t>
            </a:r>
            <a:r>
              <a:rPr lang="ru-RU" dirty="0"/>
              <a:t>поделиться историей из своей жизни, напрямую </a:t>
            </a:r>
            <a:r>
              <a:rPr lang="ru-RU" dirty="0" smtClean="0"/>
              <a:t>не связанной </a:t>
            </a:r>
            <a:r>
              <a:rPr lang="ru-RU" dirty="0"/>
              <a:t>с темой обсуждения, но помогающей </a:t>
            </a:r>
            <a:r>
              <a:rPr lang="ru-RU" dirty="0" smtClean="0"/>
              <a:t>актуализировать </a:t>
            </a:r>
            <a:r>
              <a:rPr lang="ru-RU" dirty="0"/>
              <a:t>важные смыслы и ценности, которые помогут по-новому посмотреть на обсуждаемую </a:t>
            </a:r>
            <a:r>
              <a:rPr lang="ru-RU" dirty="0" smtClean="0"/>
              <a:t>проблему (</a:t>
            </a:r>
            <a:r>
              <a:rPr lang="ru-RU" dirty="0"/>
              <a:t>«Расскажи о человеке, который помог тебе справиться со сложной жизненной проблемой и чему это тебя научило</a:t>
            </a:r>
            <a:r>
              <a:rPr lang="ru-RU" dirty="0" smtClean="0"/>
              <a:t>?»);</a:t>
            </a:r>
          </a:p>
          <a:p>
            <a:r>
              <a:rPr lang="ru-RU" dirty="0"/>
              <a:t>Хранитель начинает первым отвечать на заданную тему, чтобы остальным участникам было понятно, что это именно реальная история (а не краткий ответ на вопрос</a:t>
            </a:r>
            <a:r>
              <a:rPr lang="ru-RU" dirty="0" smtClean="0"/>
              <a:t>);</a:t>
            </a:r>
          </a:p>
          <a:p>
            <a:r>
              <a:rPr lang="ru-RU" dirty="0"/>
              <a:t>Истории никак не </a:t>
            </a:r>
            <a:r>
              <a:rPr lang="ru-RU" dirty="0" smtClean="0"/>
              <a:t>оцениваются;</a:t>
            </a:r>
          </a:p>
          <a:p>
            <a:r>
              <a:rPr lang="ru-RU" dirty="0"/>
              <a:t>Р</a:t>
            </a:r>
            <a:r>
              <a:rPr lang="ru-RU" dirty="0" smtClean="0"/>
              <a:t>езультатом </a:t>
            </a:r>
            <a:r>
              <a:rPr lang="ru-RU" dirty="0"/>
              <a:t>этого раунда становится изменение атмосферы в круге: уходит напряжение, люди начинают относиться друг к другу более </a:t>
            </a:r>
            <a:r>
              <a:rPr lang="ru-RU" dirty="0" smtClean="0"/>
              <a:t>человечно.</a:t>
            </a:r>
            <a:endParaRPr lang="ru-RU" dirty="0"/>
          </a:p>
        </p:txBody>
      </p:sp>
    </p:spTree>
    <p:extLst>
      <p:ext uri="{BB962C8B-B14F-4D97-AF65-F5344CB8AC3E}">
        <p14:creationId xmlns:p14="http://schemas.microsoft.com/office/powerpoint/2010/main" val="23130759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8933688" cy="715962"/>
          </a:xfrm>
        </p:spPr>
        <p:txBody>
          <a:bodyPr>
            <a:noAutofit/>
          </a:bodyPr>
          <a:lstStyle/>
          <a:p>
            <a:pPr algn="ctr"/>
            <a:r>
              <a:rPr lang="ru-RU" sz="3200" b="1" i="1" dirty="0">
                <a:solidFill>
                  <a:srgbClr val="FF0000"/>
                </a:solidFill>
                <a:effectLst/>
              </a:rPr>
              <a:t>Вторая фаза </a:t>
            </a:r>
            <a:r>
              <a:rPr lang="ru-RU" sz="3200" b="1" i="1" dirty="0" smtClean="0">
                <a:solidFill>
                  <a:srgbClr val="FF0000"/>
                </a:solidFill>
                <a:effectLst/>
              </a:rPr>
              <a:t>Круга</a:t>
            </a:r>
            <a:r>
              <a:rPr lang="ru-RU" sz="3200" b="1" i="1" dirty="0">
                <a:solidFill>
                  <a:srgbClr val="FF0000"/>
                </a:solidFill>
                <a:effectLst/>
              </a:rPr>
              <a:t>: обсуждение проблемной ситуации</a:t>
            </a:r>
            <a:endParaRPr lang="ru-RU" sz="3200" dirty="0">
              <a:solidFill>
                <a:srgbClr val="FF0000"/>
              </a:solidFill>
            </a:endParaRPr>
          </a:p>
        </p:txBody>
      </p:sp>
      <p:sp>
        <p:nvSpPr>
          <p:cNvPr id="3" name="Объект 2"/>
          <p:cNvSpPr>
            <a:spLocks noGrp="1"/>
          </p:cNvSpPr>
          <p:nvPr>
            <p:ph idx="1"/>
          </p:nvPr>
        </p:nvSpPr>
        <p:spPr>
          <a:xfrm>
            <a:off x="152400" y="1066800"/>
            <a:ext cx="8781288" cy="5486400"/>
          </a:xfrm>
        </p:spPr>
        <p:txBody>
          <a:bodyPr>
            <a:normAutofit fontScale="85000" lnSpcReduction="20000"/>
          </a:bodyPr>
          <a:lstStyle/>
          <a:p>
            <a:r>
              <a:rPr lang="ru-RU" dirty="0"/>
              <a:t>Х</a:t>
            </a:r>
            <a:r>
              <a:rPr lang="ru-RU" dirty="0" smtClean="0"/>
              <a:t>ранитель </a:t>
            </a:r>
            <a:r>
              <a:rPr lang="ru-RU" dirty="0"/>
              <a:t>предлагает всем участникам проговорить свое отношение к ситуации и к каким </a:t>
            </a:r>
            <a:r>
              <a:rPr lang="ru-RU" dirty="0" smtClean="0"/>
              <a:t>последствиям </a:t>
            </a:r>
            <a:r>
              <a:rPr lang="ru-RU" dirty="0"/>
              <a:t>для них она </a:t>
            </a:r>
            <a:r>
              <a:rPr lang="ru-RU" dirty="0" smtClean="0"/>
              <a:t>привела (</a:t>
            </a:r>
            <a:r>
              <a:rPr lang="ru-RU" dirty="0"/>
              <a:t>«</a:t>
            </a:r>
            <a:r>
              <a:rPr lang="ru-RU" b="1" dirty="0">
                <a:solidFill>
                  <a:srgbClr val="FF0000"/>
                </a:solidFill>
              </a:rPr>
              <a:t>все</a:t>
            </a:r>
            <a:r>
              <a:rPr lang="ru-RU" dirty="0"/>
              <a:t> голоса </a:t>
            </a:r>
            <a:r>
              <a:rPr lang="ru-RU" dirty="0" smtClean="0"/>
              <a:t>услышаны»);</a:t>
            </a:r>
          </a:p>
          <a:p>
            <a:r>
              <a:rPr lang="ru-RU" dirty="0"/>
              <a:t>В отличие от медиации хранитель может перебивать говорящего только в крайних случаях, поэтому ему помогают управлять </a:t>
            </a:r>
            <a:r>
              <a:rPr lang="ru-RU" dirty="0" smtClean="0"/>
              <a:t>коммуникацией </a:t>
            </a:r>
            <a:r>
              <a:rPr lang="ru-RU" dirty="0"/>
              <a:t>подготовленные </a:t>
            </a:r>
            <a:r>
              <a:rPr lang="ru-RU" dirty="0" smtClean="0"/>
              <a:t>волонтеры;</a:t>
            </a:r>
          </a:p>
          <a:p>
            <a:r>
              <a:rPr lang="ru-RU" dirty="0"/>
              <a:t>Символ слова передаётся от участника к участнику до тех пор, пока есть желающие высказаться (то есть по одному вопросу/теме может проходить несколько раундов</a:t>
            </a:r>
            <a:r>
              <a:rPr lang="ru-RU" dirty="0" smtClean="0"/>
              <a:t>);</a:t>
            </a:r>
          </a:p>
          <a:p>
            <a:r>
              <a:rPr lang="ru-RU" dirty="0"/>
              <a:t>Когда тема себя исчерпала, можно переходить к следующей. </a:t>
            </a:r>
            <a:r>
              <a:rPr lang="ru-RU" dirty="0" smtClean="0"/>
              <a:t>Хранитель </a:t>
            </a:r>
            <a:r>
              <a:rPr lang="ru-RU" dirty="0"/>
              <a:t>круга формулирует следующую тему, отзываясь на наиболее волнующий всех </a:t>
            </a:r>
            <a:r>
              <a:rPr lang="ru-RU" dirty="0" smtClean="0"/>
              <a:t>вопрос;</a:t>
            </a:r>
          </a:p>
          <a:p>
            <a:endParaRPr lang="ru-RU" dirty="0"/>
          </a:p>
        </p:txBody>
      </p:sp>
    </p:spTree>
    <p:extLst>
      <p:ext uri="{BB962C8B-B14F-4D97-AF65-F5344CB8AC3E}">
        <p14:creationId xmlns:p14="http://schemas.microsoft.com/office/powerpoint/2010/main" val="1903584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15962"/>
          </a:xfrm>
        </p:spPr>
        <p:txBody>
          <a:bodyPr>
            <a:normAutofit/>
          </a:bodyPr>
          <a:lstStyle/>
          <a:p>
            <a:pPr algn="ctr"/>
            <a:r>
              <a:rPr lang="ru-RU" sz="3600" dirty="0" smtClean="0">
                <a:solidFill>
                  <a:srgbClr val="FF0000"/>
                </a:solidFill>
              </a:rPr>
              <a:t>Требования к медиаторам</a:t>
            </a:r>
            <a:endParaRPr lang="ru-RU" sz="3600" dirty="0">
              <a:solidFill>
                <a:srgbClr val="FF0000"/>
              </a:solidFill>
            </a:endParaRPr>
          </a:p>
        </p:txBody>
      </p:sp>
      <p:sp>
        <p:nvSpPr>
          <p:cNvPr id="3" name="Объект 2"/>
          <p:cNvSpPr>
            <a:spLocks noGrp="1"/>
          </p:cNvSpPr>
          <p:nvPr>
            <p:ph idx="1"/>
          </p:nvPr>
        </p:nvSpPr>
        <p:spPr>
          <a:xfrm>
            <a:off x="838200" y="1371600"/>
            <a:ext cx="8095488" cy="5334000"/>
          </a:xfrm>
        </p:spPr>
        <p:txBody>
          <a:bodyPr>
            <a:normAutofit fontScale="70000" lnSpcReduction="20000"/>
          </a:bodyPr>
          <a:lstStyle/>
          <a:p>
            <a:pPr algn="just">
              <a:buFont typeface="Arial" charset="0"/>
              <a:buChar char="•"/>
            </a:pPr>
            <a:r>
              <a:rPr lang="ru-RU" altLang="ru-RU" sz="3400" dirty="0"/>
              <a:t>Медиатор должен обязательно пройти обучение медиации</a:t>
            </a:r>
            <a:r>
              <a:rPr lang="en-US" altLang="ru-RU" sz="3400" dirty="0"/>
              <a:t>.</a:t>
            </a:r>
            <a:endParaRPr lang="ru-RU" altLang="ru-RU" sz="3400" dirty="0"/>
          </a:p>
          <a:p>
            <a:pPr algn="just">
              <a:buFont typeface="Arial" charset="0"/>
              <a:buChar char="•"/>
            </a:pPr>
            <a:r>
              <a:rPr lang="ru-RU" altLang="ru-RU" sz="3400" dirty="0"/>
              <a:t>Он должен знать этапы медиации и процедуру.</a:t>
            </a:r>
          </a:p>
          <a:p>
            <a:pPr algn="just">
              <a:buFont typeface="Arial" charset="0"/>
              <a:buChar char="•"/>
            </a:pPr>
            <a:r>
              <a:rPr lang="ru-RU" altLang="ru-RU" sz="3400" dirty="0"/>
              <a:t>Выделять </a:t>
            </a:r>
            <a:r>
              <a:rPr lang="ru-RU" altLang="ru-RU" sz="3400" dirty="0">
                <a:solidFill>
                  <a:srgbClr val="C04727"/>
                </a:solidFill>
              </a:rPr>
              <a:t>4 стадии развития реакций обидчика </a:t>
            </a:r>
            <a:r>
              <a:rPr lang="ru-RU" altLang="ru-RU" sz="3400" dirty="0"/>
              <a:t>на конфликт (отрицание, угрызения совести, раскаяние, желание попросить прощения) и не назначать совместную встречу с пострадавшим от конфликта на первых двух стадиях.</a:t>
            </a:r>
          </a:p>
          <a:p>
            <a:pPr algn="just">
              <a:buFont typeface="Arial" charset="0"/>
              <a:buChar char="•"/>
            </a:pPr>
            <a:r>
              <a:rPr lang="ru-RU" altLang="ru-RU" sz="3400" dirty="0"/>
              <a:t>Выделять </a:t>
            </a:r>
            <a:r>
              <a:rPr lang="ru-RU" altLang="ru-RU" sz="3400" dirty="0">
                <a:solidFill>
                  <a:srgbClr val="C04727"/>
                </a:solidFill>
              </a:rPr>
              <a:t>стадии развития реакций пострадавших</a:t>
            </a:r>
            <a:r>
              <a:rPr lang="ru-RU" altLang="ru-RU" sz="3400" dirty="0"/>
              <a:t> от конфликта. Понимать при каких конфликтах процесс медиации неуместен (знать теорию посттравматических стрессовых расстройств).</a:t>
            </a:r>
          </a:p>
          <a:p>
            <a:pPr algn="just">
              <a:buFont typeface="Arial" charset="0"/>
              <a:buChar char="•"/>
            </a:pPr>
            <a:r>
              <a:rPr lang="ru-RU" altLang="ru-RU" sz="3400" dirty="0"/>
              <a:t>Знать виды конфликтов и особенности поведения людей в разных конфликтах.</a:t>
            </a:r>
          </a:p>
          <a:p>
            <a:pPr algn="just">
              <a:buFont typeface="Arial" charset="0"/>
              <a:buChar char="•"/>
            </a:pPr>
            <a:r>
              <a:rPr lang="ru-RU" altLang="ru-RU" sz="3400" dirty="0"/>
              <a:t>Медиатор должен уметь работать с сильными чувствами.</a:t>
            </a:r>
          </a:p>
          <a:p>
            <a:endParaRPr lang="ru-RU" dirty="0"/>
          </a:p>
        </p:txBody>
      </p:sp>
    </p:spTree>
    <p:extLst>
      <p:ext uri="{BB962C8B-B14F-4D97-AF65-F5344CB8AC3E}">
        <p14:creationId xmlns:p14="http://schemas.microsoft.com/office/powerpoint/2010/main" val="33605514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274638"/>
            <a:ext cx="8781288" cy="715962"/>
          </a:xfrm>
        </p:spPr>
        <p:txBody>
          <a:bodyPr>
            <a:noAutofit/>
          </a:bodyPr>
          <a:lstStyle/>
          <a:p>
            <a:pPr algn="ctr"/>
            <a:r>
              <a:rPr lang="ru-RU" sz="3200" b="1" i="1" dirty="0">
                <a:solidFill>
                  <a:srgbClr val="FF0000"/>
                </a:solidFill>
                <a:effectLst/>
              </a:rPr>
              <a:t>Третья фаза </a:t>
            </a:r>
            <a:r>
              <a:rPr lang="ru-RU" sz="3200" b="1" i="1" dirty="0" smtClean="0">
                <a:solidFill>
                  <a:srgbClr val="FF0000"/>
                </a:solidFill>
                <a:effectLst/>
              </a:rPr>
              <a:t>Круга</a:t>
            </a:r>
            <a:r>
              <a:rPr lang="ru-RU" sz="3200" b="1" i="1" dirty="0">
                <a:solidFill>
                  <a:srgbClr val="FF0000"/>
                </a:solidFill>
                <a:effectLst/>
              </a:rPr>
              <a:t>: рассмотрение возможных вариантов решения</a:t>
            </a:r>
            <a:endParaRPr lang="ru-RU" sz="3200" dirty="0">
              <a:solidFill>
                <a:srgbClr val="FF0000"/>
              </a:solidFill>
            </a:endParaRPr>
          </a:p>
        </p:txBody>
      </p:sp>
      <p:sp>
        <p:nvSpPr>
          <p:cNvPr id="3" name="Объект 2"/>
          <p:cNvSpPr>
            <a:spLocks noGrp="1"/>
          </p:cNvSpPr>
          <p:nvPr>
            <p:ph idx="1"/>
          </p:nvPr>
        </p:nvSpPr>
        <p:spPr>
          <a:xfrm>
            <a:off x="152400" y="1143000"/>
            <a:ext cx="8781288" cy="5486400"/>
          </a:xfrm>
        </p:spPr>
        <p:txBody>
          <a:bodyPr>
            <a:normAutofit fontScale="92500"/>
          </a:bodyPr>
          <a:lstStyle/>
          <a:p>
            <a:r>
              <a:rPr lang="ru-RU" dirty="0"/>
              <a:t>Хранитель запускает обсуждение и просит высказаться о возможных способах решения </a:t>
            </a:r>
            <a:r>
              <a:rPr lang="ru-RU" dirty="0" smtClean="0"/>
              <a:t>проблемы (возможны несколько раундов);</a:t>
            </a:r>
          </a:p>
          <a:p>
            <a:r>
              <a:rPr lang="ru-RU" dirty="0"/>
              <a:t>Хранителю и волонтерам важно направлять разговор на принятие ответственности за поиск выхода из ситуации самими участниками </a:t>
            </a:r>
            <a:r>
              <a:rPr lang="ru-RU" dirty="0" smtClean="0"/>
              <a:t>круга;</a:t>
            </a:r>
          </a:p>
          <a:p>
            <a:r>
              <a:rPr lang="ru-RU" dirty="0"/>
              <a:t>Если какое-то решение находится вне зоны компетенции </a:t>
            </a:r>
            <a:r>
              <a:rPr lang="ru-RU" dirty="0" smtClean="0"/>
              <a:t>участников </a:t>
            </a:r>
            <a:r>
              <a:rPr lang="ru-RU" dirty="0"/>
              <a:t>обсуждения (например, зависит от администрации), тогда важно обсудить, как участники круга будут </a:t>
            </a:r>
            <a:r>
              <a:rPr lang="ru-RU" dirty="0" smtClean="0"/>
              <a:t>способствовать </a:t>
            </a:r>
            <a:r>
              <a:rPr lang="ru-RU" dirty="0"/>
              <a:t>его реализации</a:t>
            </a:r>
            <a:r>
              <a:rPr lang="ru-RU" dirty="0" smtClean="0"/>
              <a:t>.</a:t>
            </a:r>
          </a:p>
          <a:p>
            <a:endParaRPr lang="ru-RU" dirty="0" smtClean="0"/>
          </a:p>
          <a:p>
            <a:endParaRPr lang="ru-RU" dirty="0"/>
          </a:p>
        </p:txBody>
      </p:sp>
    </p:spTree>
    <p:extLst>
      <p:ext uri="{BB962C8B-B14F-4D97-AF65-F5344CB8AC3E}">
        <p14:creationId xmlns:p14="http://schemas.microsoft.com/office/powerpoint/2010/main" val="26926789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144000" cy="1143000"/>
          </a:xfrm>
        </p:spPr>
        <p:txBody>
          <a:bodyPr>
            <a:normAutofit/>
          </a:bodyPr>
          <a:lstStyle/>
          <a:p>
            <a:pPr algn="ctr"/>
            <a:r>
              <a:rPr lang="ru-RU" sz="3200" b="1" i="1" dirty="0">
                <a:solidFill>
                  <a:srgbClr val="FF0000"/>
                </a:solidFill>
                <a:effectLst/>
              </a:rPr>
              <a:t>Четвертая фаза </a:t>
            </a:r>
            <a:r>
              <a:rPr lang="ru-RU" sz="3200" b="1" i="1" dirty="0" smtClean="0">
                <a:solidFill>
                  <a:srgbClr val="FF0000"/>
                </a:solidFill>
                <a:effectLst/>
              </a:rPr>
              <a:t>Круга</a:t>
            </a:r>
            <a:r>
              <a:rPr lang="ru-RU" sz="3200" b="1" i="1" dirty="0">
                <a:solidFill>
                  <a:srgbClr val="FF0000"/>
                </a:solidFill>
                <a:effectLst/>
              </a:rPr>
              <a:t>: достижение взаимопонимания и договоренностей</a:t>
            </a:r>
            <a:endParaRPr lang="ru-RU" sz="3200" dirty="0">
              <a:solidFill>
                <a:srgbClr val="FF0000"/>
              </a:solidFill>
            </a:endParaRPr>
          </a:p>
        </p:txBody>
      </p:sp>
      <p:sp>
        <p:nvSpPr>
          <p:cNvPr id="3" name="Объект 2"/>
          <p:cNvSpPr>
            <a:spLocks noGrp="1"/>
          </p:cNvSpPr>
          <p:nvPr>
            <p:ph idx="1"/>
          </p:nvPr>
        </p:nvSpPr>
        <p:spPr>
          <a:xfrm>
            <a:off x="304800" y="1447800"/>
            <a:ext cx="8628888" cy="5181600"/>
          </a:xfrm>
        </p:spPr>
        <p:txBody>
          <a:bodyPr/>
          <a:lstStyle/>
          <a:p>
            <a:r>
              <a:rPr lang="ru-RU" dirty="0"/>
              <a:t>В круге определяются пункты соглашения и </a:t>
            </a:r>
            <a:r>
              <a:rPr lang="ru-RU" dirty="0" smtClean="0"/>
              <a:t>последующие </a:t>
            </a:r>
            <a:r>
              <a:rPr lang="ru-RU" dirty="0"/>
              <a:t>шаги по нормализации </a:t>
            </a:r>
            <a:r>
              <a:rPr lang="ru-RU" dirty="0" smtClean="0"/>
              <a:t>ситуации;</a:t>
            </a:r>
          </a:p>
          <a:p>
            <a:r>
              <a:rPr lang="ru-RU" dirty="0"/>
              <a:t>Решение </a:t>
            </a:r>
            <a:r>
              <a:rPr lang="ru-RU" dirty="0" smtClean="0"/>
              <a:t>обсуждаемых </a:t>
            </a:r>
            <a:r>
              <a:rPr lang="ru-RU" dirty="0"/>
              <a:t>на круге вопросов лежит на участниках, хранитель и волонтеры лишь способствуют нормализации </a:t>
            </a:r>
            <a:r>
              <a:rPr lang="ru-RU" dirty="0" smtClean="0"/>
              <a:t>коммуникации</a:t>
            </a:r>
            <a:r>
              <a:rPr lang="ru-RU" dirty="0"/>
              <a:t>, достижению взаимопонимания и выработке </a:t>
            </a:r>
            <a:r>
              <a:rPr lang="ru-RU" dirty="0" smtClean="0"/>
              <a:t>согла</a:t>
            </a:r>
            <a:r>
              <a:rPr lang="ru-RU" dirty="0"/>
              <a:t>шения.</a:t>
            </a:r>
          </a:p>
        </p:txBody>
      </p:sp>
    </p:spTree>
    <p:extLst>
      <p:ext uri="{BB962C8B-B14F-4D97-AF65-F5344CB8AC3E}">
        <p14:creationId xmlns:p14="http://schemas.microsoft.com/office/powerpoint/2010/main" val="27297859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14400" y="914400"/>
            <a:ext cx="8019288" cy="4800600"/>
          </a:xfrm>
        </p:spPr>
        <p:txBody>
          <a:bodyPr>
            <a:normAutofit fontScale="92500" lnSpcReduction="10000"/>
          </a:bodyPr>
          <a:lstStyle/>
          <a:p>
            <a:r>
              <a:rPr lang="ru-RU" dirty="0"/>
              <a:t>В процессе круга его участникам делегируется </a:t>
            </a:r>
            <a:r>
              <a:rPr lang="ru-RU" dirty="0" smtClean="0"/>
              <a:t>ответственность </a:t>
            </a:r>
            <a:r>
              <a:rPr lang="ru-RU" dirty="0"/>
              <a:t>за решение проблемной ситуации, поэтому круги способствуют формированию активного школьного сообщества.</a:t>
            </a:r>
          </a:p>
          <a:p>
            <a:endParaRPr lang="ru-RU" dirty="0"/>
          </a:p>
          <a:p>
            <a:r>
              <a:rPr lang="ru-RU" dirty="0"/>
              <a:t>Не всегда в круге требуется принимать решение. Иногда достаточно прояснить ситуацию или важнее оказать </a:t>
            </a:r>
            <a:r>
              <a:rPr lang="ru-RU" dirty="0" smtClean="0"/>
              <a:t>человеку </a:t>
            </a:r>
            <a:r>
              <a:rPr lang="ru-RU" dirty="0"/>
              <a:t>поддержку, проявить взаимопонимание.</a:t>
            </a:r>
          </a:p>
          <a:p>
            <a:endParaRPr lang="ru-RU" dirty="0"/>
          </a:p>
        </p:txBody>
      </p:sp>
    </p:spTree>
    <p:extLst>
      <p:ext uri="{BB962C8B-B14F-4D97-AF65-F5344CB8AC3E}">
        <p14:creationId xmlns:p14="http://schemas.microsoft.com/office/powerpoint/2010/main" val="1866833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15962"/>
          </a:xfrm>
        </p:spPr>
        <p:txBody>
          <a:bodyPr>
            <a:normAutofit/>
          </a:bodyPr>
          <a:lstStyle/>
          <a:p>
            <a:pPr algn="ctr"/>
            <a:r>
              <a:rPr lang="ru-RU" sz="3200" b="1" i="1" dirty="0">
                <a:solidFill>
                  <a:srgbClr val="FF0000"/>
                </a:solidFill>
                <a:effectLst/>
              </a:rPr>
              <a:t>Пятая фаза </a:t>
            </a:r>
            <a:r>
              <a:rPr lang="ru-RU" sz="3200" b="1" i="1" dirty="0" smtClean="0">
                <a:solidFill>
                  <a:srgbClr val="FF0000"/>
                </a:solidFill>
                <a:effectLst/>
              </a:rPr>
              <a:t>Круга</a:t>
            </a:r>
            <a:r>
              <a:rPr lang="ru-RU" sz="3200" b="1" i="1" dirty="0">
                <a:solidFill>
                  <a:srgbClr val="FF0000"/>
                </a:solidFill>
                <a:effectLst/>
              </a:rPr>
              <a:t>: закрытие</a:t>
            </a:r>
            <a:endParaRPr lang="ru-RU" sz="3200" dirty="0">
              <a:solidFill>
                <a:srgbClr val="FF0000"/>
              </a:solidFill>
            </a:endParaRPr>
          </a:p>
        </p:txBody>
      </p:sp>
      <p:sp>
        <p:nvSpPr>
          <p:cNvPr id="3" name="Объект 2"/>
          <p:cNvSpPr>
            <a:spLocks noGrp="1"/>
          </p:cNvSpPr>
          <p:nvPr>
            <p:ph idx="1"/>
          </p:nvPr>
        </p:nvSpPr>
        <p:spPr>
          <a:xfrm>
            <a:off x="457200" y="1066800"/>
            <a:ext cx="8476488" cy="5562600"/>
          </a:xfrm>
        </p:spPr>
        <p:txBody>
          <a:bodyPr>
            <a:normAutofit fontScale="85000" lnSpcReduction="10000"/>
          </a:bodyPr>
          <a:lstStyle/>
          <a:p>
            <a:r>
              <a:rPr lang="ru-RU" dirty="0"/>
              <a:t>Участники обмениваются мыслями о прошедшем </a:t>
            </a:r>
            <a:r>
              <a:rPr lang="ru-RU" dirty="0" smtClean="0"/>
              <a:t>круге</a:t>
            </a:r>
            <a:r>
              <a:rPr lang="ru-RU" dirty="0"/>
              <a:t>;</a:t>
            </a:r>
            <a:endParaRPr lang="ru-RU" dirty="0" smtClean="0"/>
          </a:p>
          <a:p>
            <a:r>
              <a:rPr lang="ru-RU" dirty="0" smtClean="0"/>
              <a:t>Проводится </a:t>
            </a:r>
            <a:r>
              <a:rPr lang="ru-RU" dirty="0"/>
              <a:t>завершающая церемония закрытия круга, которая ставит «точку» в этом процессе. </a:t>
            </a:r>
            <a:endParaRPr lang="ru-RU" dirty="0" smtClean="0"/>
          </a:p>
          <a:p>
            <a:pPr marL="82296" indent="0" algn="ctr">
              <a:buNone/>
            </a:pPr>
            <a:endParaRPr lang="ru-RU" dirty="0" smtClean="0"/>
          </a:p>
          <a:p>
            <a:pPr marL="82296" indent="0" algn="ctr">
              <a:buNone/>
            </a:pPr>
            <a:r>
              <a:rPr lang="ru-RU" dirty="0" smtClean="0"/>
              <a:t>Поскольку </a:t>
            </a:r>
            <a:r>
              <a:rPr lang="ru-RU" dirty="0"/>
              <a:t>часто круг продолжается 2–3 часа, было бы хорошо по </a:t>
            </a:r>
            <a:r>
              <a:rPr lang="ru-RU" dirty="0" smtClean="0"/>
              <a:t>завершении </a:t>
            </a:r>
            <a:r>
              <a:rPr lang="ru-RU" dirty="0"/>
              <a:t>круга предоставить его участникам возможность для чаепития.</a:t>
            </a:r>
          </a:p>
          <a:p>
            <a:pPr marL="82296" indent="0">
              <a:buNone/>
            </a:pPr>
            <a:r>
              <a:rPr lang="ru-RU" dirty="0"/>
              <a:t> </a:t>
            </a:r>
          </a:p>
          <a:p>
            <a:pPr marL="82296" indent="0" algn="ctr">
              <a:buNone/>
            </a:pPr>
            <a:r>
              <a:rPr lang="ru-RU" dirty="0"/>
              <a:t>Главное на кругах – атмосфера, которая позволяет </a:t>
            </a:r>
            <a:r>
              <a:rPr lang="ru-RU" dirty="0" smtClean="0"/>
              <a:t>перейти </a:t>
            </a:r>
            <a:r>
              <a:rPr lang="ru-RU" dirty="0"/>
              <a:t>от взаимных претензий и обид к объединению, </a:t>
            </a:r>
            <a:r>
              <a:rPr lang="ru-RU" dirty="0" smtClean="0"/>
              <a:t>взаимопониманию </a:t>
            </a:r>
            <a:r>
              <a:rPr lang="ru-RU" dirty="0"/>
              <a:t>и совместной работе над улучшением своей жизни.</a:t>
            </a:r>
          </a:p>
          <a:p>
            <a:endParaRPr lang="ru-RU" dirty="0"/>
          </a:p>
        </p:txBody>
      </p:sp>
    </p:spTree>
    <p:extLst>
      <p:ext uri="{BB962C8B-B14F-4D97-AF65-F5344CB8AC3E}">
        <p14:creationId xmlns:p14="http://schemas.microsoft.com/office/powerpoint/2010/main" val="30942998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66800" y="304800"/>
            <a:ext cx="7866888" cy="6248400"/>
          </a:xfrm>
        </p:spPr>
        <p:txBody>
          <a:bodyPr>
            <a:normAutofit fontScale="85000" lnSpcReduction="20000"/>
          </a:bodyPr>
          <a:lstStyle/>
          <a:p>
            <a:pPr marL="82296" indent="0">
              <a:buNone/>
            </a:pPr>
            <a:r>
              <a:rPr lang="ru-RU" i="1" dirty="0"/>
              <a:t>«Круги заключаются не в представлении или указывании на правильное или неправильное, или в постановке </a:t>
            </a:r>
            <a:r>
              <a:rPr lang="ru-RU" i="1" dirty="0" smtClean="0"/>
              <a:t>отличного </a:t>
            </a:r>
            <a:r>
              <a:rPr lang="ru-RU" i="1" dirty="0"/>
              <a:t>спектакля. Их роль не в том, чтобы выдать «нужный </a:t>
            </a:r>
            <a:r>
              <a:rPr lang="ru-RU" i="1" dirty="0" smtClean="0"/>
              <a:t>ответ</a:t>
            </a:r>
            <a:r>
              <a:rPr lang="ru-RU" i="1" dirty="0"/>
              <a:t>» и уж точно не заставить других принять нашу точку зрения. Их цель даже не заставить человека измениться. Все вышесказанное – это методы манипулирования </a:t>
            </a:r>
            <a:r>
              <a:rPr lang="ru-RU" i="1" dirty="0" smtClean="0"/>
              <a:t>ситуацией</a:t>
            </a:r>
            <a:r>
              <a:rPr lang="ru-RU" i="1" dirty="0"/>
              <a:t>, чтобы задействовать контроль для ее изменения. Напротив, круги стремятся дойти до сути нашего </a:t>
            </a:r>
            <a:r>
              <a:rPr lang="ru-RU" i="1" dirty="0" smtClean="0"/>
              <a:t>существования</a:t>
            </a:r>
            <a:r>
              <a:rPr lang="ru-RU" i="1" dirty="0"/>
              <a:t>, исследуя наши сердца, душу и наше </a:t>
            </a:r>
            <a:r>
              <a:rPr lang="ru-RU" i="1" dirty="0" smtClean="0"/>
              <a:t>представление </a:t>
            </a:r>
            <a:r>
              <a:rPr lang="ru-RU" i="1" dirty="0"/>
              <a:t>о правде, и вновь открыть наши жизненные ценности, которые помогают нам понять, какими мы хотим быть</a:t>
            </a:r>
            <a:r>
              <a:rPr lang="ru-RU" i="1" dirty="0" smtClean="0"/>
              <a:t>»</a:t>
            </a:r>
          </a:p>
          <a:p>
            <a:endParaRPr lang="ru-RU" i="1" dirty="0"/>
          </a:p>
          <a:p>
            <a:endParaRPr lang="ru-RU" i="1" dirty="0" smtClean="0"/>
          </a:p>
          <a:p>
            <a:pPr marL="82296" indent="0" algn="r">
              <a:buNone/>
            </a:pPr>
            <a:r>
              <a:rPr lang="ru-RU" i="1" dirty="0" smtClean="0"/>
              <a:t>К. </a:t>
            </a:r>
            <a:r>
              <a:rPr lang="ru-RU" i="1" dirty="0" err="1" smtClean="0"/>
              <a:t>Прайнис</a:t>
            </a:r>
            <a:r>
              <a:rPr lang="ru-RU" i="1" dirty="0" smtClean="0"/>
              <a:t>, </a:t>
            </a:r>
            <a:r>
              <a:rPr lang="ru-RU" i="1" dirty="0" err="1"/>
              <a:t>Б.</a:t>
            </a:r>
            <a:r>
              <a:rPr lang="ru-RU" i="1" dirty="0" err="1" smtClean="0"/>
              <a:t>Стюарт</a:t>
            </a:r>
            <a:r>
              <a:rPr lang="ru-RU" i="1" dirty="0" smtClean="0"/>
              <a:t>, </a:t>
            </a:r>
            <a:r>
              <a:rPr lang="ru-RU" i="1" dirty="0"/>
              <a:t>У</a:t>
            </a:r>
            <a:r>
              <a:rPr lang="ru-RU" i="1" dirty="0" smtClean="0"/>
              <a:t>. </a:t>
            </a:r>
            <a:r>
              <a:rPr lang="ru-RU" i="1" dirty="0" err="1" smtClean="0"/>
              <a:t>Уэдж</a:t>
            </a:r>
            <a:endParaRPr lang="ru-RU" dirty="0"/>
          </a:p>
        </p:txBody>
      </p:sp>
    </p:spTree>
    <p:extLst>
      <p:ext uri="{BB962C8B-B14F-4D97-AF65-F5344CB8AC3E}">
        <p14:creationId xmlns:p14="http://schemas.microsoft.com/office/powerpoint/2010/main" val="21910042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Тема круга</a:t>
            </a:r>
            <a:endParaRPr lang="ru-RU" dirty="0"/>
          </a:p>
        </p:txBody>
      </p:sp>
      <p:sp>
        <p:nvSpPr>
          <p:cNvPr id="3" name="Объект 2"/>
          <p:cNvSpPr>
            <a:spLocks noGrp="1"/>
          </p:cNvSpPr>
          <p:nvPr>
            <p:ph idx="1"/>
          </p:nvPr>
        </p:nvSpPr>
        <p:spPr/>
        <p:txBody>
          <a:bodyPr/>
          <a:lstStyle/>
          <a:p>
            <a:r>
              <a:rPr lang="ru-RU" dirty="0" smtClean="0"/>
              <a:t>Каким образом можно организовать в школе школьную службу примирения, используя имеющиеся ресурсы.</a:t>
            </a:r>
            <a:endParaRPr lang="ru-RU" dirty="0"/>
          </a:p>
        </p:txBody>
      </p:sp>
    </p:spTree>
    <p:extLst>
      <p:ext uri="{BB962C8B-B14F-4D97-AF65-F5344CB8AC3E}">
        <p14:creationId xmlns:p14="http://schemas.microsoft.com/office/powerpoint/2010/main" val="30664487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236538"/>
            <a:ext cx="869950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r>
              <a:rPr lang="ru-RU" dirty="0"/>
              <a:t>Основные </a:t>
            </a:r>
            <a:r>
              <a:rPr lang="ru-RU" dirty="0" smtClean="0"/>
              <a:t>правила встречи в круге</a:t>
            </a:r>
            <a:endParaRPr lang="ru-RU" dirty="0"/>
          </a:p>
        </p:txBody>
      </p:sp>
      <p:sp>
        <p:nvSpPr>
          <p:cNvPr id="3" name="Объект 2"/>
          <p:cNvSpPr>
            <a:spLocks noGrp="1"/>
          </p:cNvSpPr>
          <p:nvPr>
            <p:ph idx="1"/>
          </p:nvPr>
        </p:nvSpPr>
        <p:spPr/>
        <p:txBody>
          <a:bodyPr/>
          <a:lstStyle/>
          <a:p>
            <a:r>
              <a:rPr lang="ru-RU" dirty="0" smtClean="0"/>
              <a:t>Уважать символ слова;</a:t>
            </a:r>
          </a:p>
          <a:p>
            <a:r>
              <a:rPr lang="ru-RU" dirty="0" smtClean="0"/>
              <a:t>Говорить с уважением к другим и от всего сердца;</a:t>
            </a:r>
          </a:p>
          <a:p>
            <a:r>
              <a:rPr lang="ru-RU" dirty="0" smtClean="0"/>
              <a:t>Слушать с уважением;</a:t>
            </a:r>
          </a:p>
          <a:p>
            <a:r>
              <a:rPr lang="ru-RU" dirty="0" smtClean="0"/>
              <a:t>Оставаться в круге до его завершения;</a:t>
            </a:r>
          </a:p>
          <a:p>
            <a:r>
              <a:rPr lang="ru-RU" dirty="0" smtClean="0"/>
              <a:t>Соблюдать конфиденциальность</a:t>
            </a:r>
            <a:endParaRPr lang="ru-RU" dirty="0"/>
          </a:p>
        </p:txBody>
      </p:sp>
    </p:spTree>
    <p:extLst>
      <p:ext uri="{BB962C8B-B14F-4D97-AF65-F5344CB8AC3E}">
        <p14:creationId xmlns:p14="http://schemas.microsoft.com/office/powerpoint/2010/main" val="39030380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43000" y="228600"/>
            <a:ext cx="7790688" cy="6400800"/>
          </a:xfrm>
        </p:spPr>
        <p:txBody>
          <a:bodyPr>
            <a:normAutofit/>
          </a:bodyPr>
          <a:lstStyle/>
          <a:p>
            <a:r>
              <a:rPr lang="ru-RU" dirty="0" smtClean="0"/>
              <a:t>Церемония начала</a:t>
            </a:r>
          </a:p>
          <a:p>
            <a:r>
              <a:rPr lang="ru-RU" dirty="0" smtClean="0"/>
              <a:t>Расскажите историю о том, как Вы пришли в профессию</a:t>
            </a:r>
          </a:p>
          <a:p>
            <a:r>
              <a:rPr lang="ru-RU" dirty="0" smtClean="0"/>
              <a:t>Какие проблемы вы видите в процессе организации школьной службы примирения</a:t>
            </a:r>
          </a:p>
          <a:p>
            <a:r>
              <a:rPr lang="ru-RU" dirty="0" smtClean="0"/>
              <a:t>Как можно эти проблемы решить? Предложите любые решения.</a:t>
            </a:r>
          </a:p>
          <a:p>
            <a:r>
              <a:rPr lang="ru-RU" dirty="0" smtClean="0"/>
              <a:t>Что готов сделать я для организации в школе службы примирения.</a:t>
            </a:r>
          </a:p>
          <a:p>
            <a:r>
              <a:rPr lang="ru-RU" dirty="0" smtClean="0"/>
              <a:t>Поделитесь своими эмоциями </a:t>
            </a:r>
          </a:p>
          <a:p>
            <a:r>
              <a:rPr lang="ru-RU" dirty="0" smtClean="0"/>
              <a:t>Церемония закрытия круга</a:t>
            </a:r>
            <a:endParaRPr lang="ru-RU" dirty="0"/>
          </a:p>
        </p:txBody>
      </p:sp>
    </p:spTree>
    <p:extLst>
      <p:ext uri="{BB962C8B-B14F-4D97-AF65-F5344CB8AC3E}">
        <p14:creationId xmlns:p14="http://schemas.microsoft.com/office/powerpoint/2010/main" val="13062890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236538"/>
            <a:ext cx="8705850" cy="638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346050"/>
          </a:xfrm>
        </p:spPr>
        <p:txBody>
          <a:bodyPr>
            <a:normAutofit fontScale="90000"/>
          </a:bodyPr>
          <a:lstStyle/>
          <a:p>
            <a:r>
              <a:rPr lang="ru-RU" sz="3200" dirty="0"/>
              <a:t>этапы Круга</a:t>
            </a:r>
          </a:p>
        </p:txBody>
      </p:sp>
      <p:graphicFrame>
        <p:nvGraphicFramePr>
          <p:cNvPr id="4" name="Объект 3"/>
          <p:cNvGraphicFramePr>
            <a:graphicFrameLocks noGrp="1"/>
          </p:cNvGraphicFramePr>
          <p:nvPr>
            <p:ph idx="1"/>
            <p:extLst/>
          </p:nvPr>
        </p:nvGraphicFramePr>
        <p:xfrm>
          <a:off x="219074" y="692696"/>
          <a:ext cx="8817421" cy="5985212"/>
        </p:xfrm>
        <a:graphic>
          <a:graphicData uri="http://schemas.openxmlformats.org/drawingml/2006/table">
            <a:tbl>
              <a:tblPr firstRow="1" bandRow="1">
                <a:tableStyleId>{5C22544A-7EE6-4342-B048-85BDC9FD1C3A}</a:tableStyleId>
              </a:tblPr>
              <a:tblGrid>
                <a:gridCol w="3969323">
                  <a:extLst>
                    <a:ext uri="{9D8B030D-6E8A-4147-A177-3AD203B41FA5}">
                      <a16:colId xmlns:a16="http://schemas.microsoft.com/office/drawing/2014/main" val="20000"/>
                    </a:ext>
                  </a:extLst>
                </a:gridCol>
                <a:gridCol w="4848098">
                  <a:extLst>
                    <a:ext uri="{9D8B030D-6E8A-4147-A177-3AD203B41FA5}">
                      <a16:colId xmlns:a16="http://schemas.microsoft.com/office/drawing/2014/main" val="20001"/>
                    </a:ext>
                  </a:extLst>
                </a:gridCol>
              </a:tblGrid>
              <a:tr h="407372">
                <a:tc>
                  <a:txBody>
                    <a:bodyPr/>
                    <a:lstStyle/>
                    <a:p>
                      <a:pPr algn="ctr"/>
                      <a:r>
                        <a:rPr lang="ru-RU" dirty="0" smtClean="0"/>
                        <a:t>Фаза </a:t>
                      </a:r>
                      <a:endParaRPr lang="ru-RU" dirty="0"/>
                    </a:p>
                  </a:txBody>
                  <a:tcPr/>
                </a:tc>
                <a:tc>
                  <a:txBody>
                    <a:bodyPr/>
                    <a:lstStyle/>
                    <a:p>
                      <a:pPr algn="ctr"/>
                      <a:r>
                        <a:rPr lang="ru-RU" dirty="0" smtClean="0"/>
                        <a:t>Действия</a:t>
                      </a:r>
                      <a:endParaRPr lang="ru-RU" dirty="0"/>
                    </a:p>
                  </a:txBody>
                  <a:tcPr/>
                </a:tc>
                <a:extLst>
                  <a:ext uri="{0D108BD9-81ED-4DB2-BD59-A6C34878D82A}">
                    <a16:rowId xmlns:a16="http://schemas.microsoft.com/office/drawing/2014/main" val="10000"/>
                  </a:ext>
                </a:extLst>
              </a:tr>
              <a:tr h="1680860">
                <a:tc>
                  <a:txBody>
                    <a:bodyPr/>
                    <a:lstStyle/>
                    <a:p>
                      <a:pPr algn="l"/>
                      <a:r>
                        <a:rPr lang="ru-RU" sz="1400" b="0" i="0" u="none" strike="noStrike" baseline="0" dirty="0" smtClean="0">
                          <a:latin typeface="Times New Roman" pitchFamily="18" charset="0"/>
                          <a:cs typeface="Times New Roman" pitchFamily="18" charset="0"/>
                        </a:rPr>
                        <a:t>1. Создание основ для</a:t>
                      </a:r>
                    </a:p>
                    <a:p>
                      <a:pPr algn="l"/>
                      <a:r>
                        <a:rPr lang="ru-RU" sz="1400" b="0" i="0" u="none" strike="noStrike" baseline="0" dirty="0" smtClean="0">
                          <a:latin typeface="Times New Roman" pitchFamily="18" charset="0"/>
                          <a:cs typeface="Times New Roman" pitchFamily="18" charset="0"/>
                        </a:rPr>
                        <a:t>диалога</a:t>
                      </a:r>
                    </a:p>
                  </a:txBody>
                  <a:tcPr/>
                </a:tc>
                <a:tc>
                  <a:txBody>
                    <a:bodyPr/>
                    <a:lstStyle/>
                    <a:p>
                      <a:pPr algn="l"/>
                      <a:r>
                        <a:rPr lang="ru-RU" sz="1400" b="0" i="0" u="none" strike="noStrike" baseline="0" dirty="0" smtClean="0">
                          <a:latin typeface="Times New Roman" pitchFamily="18" charset="0"/>
                          <a:cs typeface="Times New Roman" pitchFamily="18" charset="0"/>
                        </a:rPr>
                        <a:t>- приветствие</a:t>
                      </a:r>
                    </a:p>
                    <a:p>
                      <a:pPr algn="l"/>
                      <a:r>
                        <a:rPr lang="ru-RU" sz="1400" b="0" i="0" u="none" strike="noStrike" baseline="0" dirty="0" smtClean="0">
                          <a:latin typeface="Times New Roman" pitchFamily="18" charset="0"/>
                          <a:cs typeface="Times New Roman" pitchFamily="18" charset="0"/>
                        </a:rPr>
                        <a:t>- церемония открытия</a:t>
                      </a:r>
                    </a:p>
                    <a:p>
                      <a:pPr algn="l"/>
                      <a:r>
                        <a:rPr lang="ru-RU" sz="1400" b="0" i="0" u="none" strike="noStrike" baseline="0" dirty="0" smtClean="0">
                          <a:latin typeface="Times New Roman" pitchFamily="18" charset="0"/>
                          <a:cs typeface="Times New Roman" pitchFamily="18" charset="0"/>
                        </a:rPr>
                        <a:t>- раунд знакомства</a:t>
                      </a:r>
                    </a:p>
                    <a:p>
                      <a:pPr algn="l"/>
                      <a:r>
                        <a:rPr lang="ru-RU" sz="1400" b="0" i="0" u="none" strike="noStrike" baseline="0" dirty="0" smtClean="0">
                          <a:latin typeface="Times New Roman" pitchFamily="18" charset="0"/>
                          <a:cs typeface="Times New Roman" pitchFamily="18" charset="0"/>
                        </a:rPr>
                        <a:t>-достижение консенсуса по правилам Круга</a:t>
                      </a:r>
                    </a:p>
                    <a:p>
                      <a:pPr algn="l"/>
                      <a:r>
                        <a:rPr lang="ru-RU" sz="1400" b="0" i="0" u="none" strike="noStrike" baseline="0" dirty="0" smtClean="0">
                          <a:latin typeface="Times New Roman" pitchFamily="18" charset="0"/>
                          <a:cs typeface="Times New Roman" pitchFamily="18" charset="0"/>
                        </a:rPr>
                        <a:t>(ведущий и/или участники)</a:t>
                      </a:r>
                    </a:p>
                    <a:p>
                      <a:pPr algn="l"/>
                      <a:r>
                        <a:rPr lang="ru-RU" sz="1400" b="0" i="0" u="none" strike="noStrike" baseline="0" dirty="0" smtClean="0">
                          <a:latin typeface="Times New Roman" pitchFamily="18" charset="0"/>
                          <a:cs typeface="Times New Roman" pitchFamily="18" charset="0"/>
                        </a:rPr>
                        <a:t>- раунд личных историй</a:t>
                      </a:r>
                    </a:p>
                    <a:p>
                      <a:pPr algn="l"/>
                      <a:r>
                        <a:rPr lang="ru-RU" sz="1400" b="0" i="0" u="none" strike="noStrike" baseline="0" dirty="0" smtClean="0">
                          <a:latin typeface="Times New Roman" pitchFamily="18" charset="0"/>
                          <a:cs typeface="Times New Roman" pitchFamily="18" charset="0"/>
                        </a:rPr>
                        <a:t>- благодарность присутствующим</a:t>
                      </a:r>
                    </a:p>
                    <a:p>
                      <a:pPr algn="l"/>
                      <a:r>
                        <a:rPr lang="ru-RU" sz="1400" b="0" i="0" u="none" strike="noStrike" baseline="0" dirty="0" smtClean="0">
                          <a:latin typeface="Times New Roman" pitchFamily="18" charset="0"/>
                          <a:cs typeface="Times New Roman" pitchFamily="18" charset="0"/>
                        </a:rPr>
                        <a:t>- объяснение цели Круга</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407372">
                <a:tc>
                  <a:txBody>
                    <a:bodyPr/>
                    <a:lstStyle/>
                    <a:p>
                      <a:r>
                        <a:rPr lang="ru-RU" sz="1400" b="0" i="0" u="none" strike="noStrike" kern="1200" baseline="0" dirty="0" smtClean="0">
                          <a:solidFill>
                            <a:schemeClr val="dk1"/>
                          </a:solidFill>
                          <a:latin typeface="Times New Roman" pitchFamily="18" charset="0"/>
                          <a:ea typeface="+mn-ea"/>
                          <a:cs typeface="Times New Roman" pitchFamily="18" charset="0"/>
                        </a:rPr>
                        <a:t>2. Обсуждение ситуации, проблем,</a:t>
                      </a:r>
                    </a:p>
                    <a:p>
                      <a:r>
                        <a:rPr lang="ru-RU" sz="1400" b="0" i="0" u="none" strike="noStrike" kern="1200" baseline="0" dirty="0" smtClean="0">
                          <a:solidFill>
                            <a:schemeClr val="dk1"/>
                          </a:solidFill>
                          <a:latin typeface="Times New Roman" pitchFamily="18" charset="0"/>
                          <a:ea typeface="+mn-ea"/>
                          <a:cs typeface="Times New Roman" pitchFamily="18" charset="0"/>
                        </a:rPr>
                        <a:t>интересов и намерений</a:t>
                      </a:r>
                      <a:endParaRPr lang="ru-RU" sz="1400" dirty="0">
                        <a:latin typeface="Times New Roman" pitchFamily="18" charset="0"/>
                        <a:cs typeface="Times New Roman" pitchFamily="18" charset="0"/>
                      </a:endParaRPr>
                    </a:p>
                  </a:txBody>
                  <a:tcPr/>
                </a:tc>
                <a:tc>
                  <a:txBody>
                    <a:bodyPr/>
                    <a:lstStyle/>
                    <a:p>
                      <a:pPr marL="285750" indent="-285750">
                        <a:buFontTx/>
                        <a:buChar char="-"/>
                      </a:pPr>
                      <a:r>
                        <a:rPr lang="ru-RU" sz="1400" dirty="0" smtClean="0">
                          <a:latin typeface="Times New Roman" pitchFamily="18" charset="0"/>
                          <a:cs typeface="Times New Roman" pitchFamily="18" charset="0"/>
                        </a:rPr>
                        <a:t>рассказы о переживаниях, чувствах, проблемах</a:t>
                      </a:r>
                    </a:p>
                    <a:p>
                      <a:r>
                        <a:rPr lang="ru-RU" sz="1400" b="0" i="0" u="none" strike="noStrike" kern="1200" baseline="0" dirty="0" smtClean="0">
                          <a:solidFill>
                            <a:schemeClr val="dk1"/>
                          </a:solidFill>
                          <a:latin typeface="Times New Roman" pitchFamily="18" charset="0"/>
                          <a:ea typeface="+mn-ea"/>
                          <a:cs typeface="Times New Roman" pitchFamily="18" charset="0"/>
                        </a:rPr>
                        <a:t>- определение проблем, интересов, намерений,</a:t>
                      </a:r>
                    </a:p>
                    <a:p>
                      <a:r>
                        <a:rPr lang="ru-RU" sz="1400" b="0" i="0" u="none" strike="noStrike" kern="1200" baseline="0" dirty="0" smtClean="0">
                          <a:solidFill>
                            <a:schemeClr val="dk1"/>
                          </a:solidFill>
                          <a:latin typeface="Times New Roman" pitchFamily="18" charset="0"/>
                          <a:ea typeface="+mn-ea"/>
                          <a:cs typeface="Times New Roman" pitchFamily="18" charset="0"/>
                        </a:rPr>
                        <a:t>надежд</a:t>
                      </a:r>
                    </a:p>
                    <a:p>
                      <a:r>
                        <a:rPr lang="ru-RU" sz="1400" b="0" i="0" u="none" strike="noStrike" kern="1200" baseline="0" dirty="0" smtClean="0">
                          <a:solidFill>
                            <a:schemeClr val="dk1"/>
                          </a:solidFill>
                          <a:latin typeface="Times New Roman" pitchFamily="18" charset="0"/>
                          <a:ea typeface="+mn-ea"/>
                          <a:cs typeface="Times New Roman" pitchFamily="18" charset="0"/>
                        </a:rPr>
                        <a:t>- подведение итогов</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r h="407372">
                <a:tc>
                  <a:txBody>
                    <a:bodyPr/>
                    <a:lstStyle/>
                    <a:p>
                      <a:r>
                        <a:rPr lang="ru-RU" sz="1400" b="0" i="0" u="none" strike="noStrike" kern="1200" baseline="0" dirty="0" smtClean="0">
                          <a:solidFill>
                            <a:schemeClr val="dk1"/>
                          </a:solidFill>
                          <a:latin typeface="Times New Roman" pitchFamily="18" charset="0"/>
                          <a:ea typeface="+mn-ea"/>
                          <a:cs typeface="Times New Roman" pitchFamily="18" charset="0"/>
                        </a:rPr>
                        <a:t>3. Рассмотрение</a:t>
                      </a:r>
                    </a:p>
                    <a:p>
                      <a:r>
                        <a:rPr lang="ru-RU" sz="1400" b="0" i="0" u="none" strike="noStrike" kern="1200" baseline="0" dirty="0" smtClean="0">
                          <a:solidFill>
                            <a:schemeClr val="dk1"/>
                          </a:solidFill>
                          <a:latin typeface="Times New Roman" pitchFamily="18" charset="0"/>
                          <a:ea typeface="+mn-ea"/>
                          <a:cs typeface="Times New Roman" pitchFamily="18" charset="0"/>
                        </a:rPr>
                        <a:t>возможных вариантов решения ситуации и</a:t>
                      </a:r>
                    </a:p>
                    <a:p>
                      <a:r>
                        <a:rPr lang="ru-RU" sz="1400" b="0" i="0" u="none" strike="noStrike" kern="1200" baseline="0" dirty="0" smtClean="0">
                          <a:solidFill>
                            <a:schemeClr val="dk1"/>
                          </a:solidFill>
                          <a:latin typeface="Times New Roman" pitchFamily="18" charset="0"/>
                          <a:ea typeface="+mn-ea"/>
                          <a:cs typeface="Times New Roman" pitchFamily="18" charset="0"/>
                        </a:rPr>
                        <a:t>проблем, выявленных в ходе встречи</a:t>
                      </a:r>
                      <a:endParaRPr lang="ru-RU" sz="1400" dirty="0">
                        <a:latin typeface="Times New Roman" pitchFamily="18" charset="0"/>
                        <a:cs typeface="Times New Roman" pitchFamily="18" charset="0"/>
                      </a:endParaRPr>
                    </a:p>
                  </a:txBody>
                  <a:tcPr/>
                </a:tc>
                <a:tc>
                  <a:txBody>
                    <a:bodyPr/>
                    <a:lstStyle/>
                    <a:p>
                      <a:r>
                        <a:rPr lang="ru-RU" sz="1400" b="0" i="0" u="none" strike="noStrike" kern="1200" baseline="0" dirty="0" smtClean="0">
                          <a:solidFill>
                            <a:schemeClr val="dk1"/>
                          </a:solidFill>
                          <a:latin typeface="Times New Roman" pitchFamily="18" charset="0"/>
                          <a:ea typeface="+mn-ea"/>
                          <a:cs typeface="Times New Roman" pitchFamily="18" charset="0"/>
                        </a:rPr>
                        <a:t>- обсуждение возможных решений (раунды)</a:t>
                      </a:r>
                    </a:p>
                    <a:p>
                      <a:r>
                        <a:rPr lang="ru-RU" sz="1400" b="0" i="0" u="none" strike="noStrike" kern="1200" baseline="0" dirty="0" smtClean="0">
                          <a:solidFill>
                            <a:schemeClr val="dk1"/>
                          </a:solidFill>
                          <a:latin typeface="Times New Roman" pitchFamily="18" charset="0"/>
                          <a:ea typeface="+mn-ea"/>
                          <a:cs typeface="Times New Roman" pitchFamily="18" charset="0"/>
                        </a:rPr>
                        <a:t>- создание условий для достижения консенсуса по</a:t>
                      </a:r>
                    </a:p>
                    <a:p>
                      <a:r>
                        <a:rPr lang="ru-RU" sz="1400" b="0" i="0" u="none" strike="noStrike" kern="1200" baseline="0" dirty="0" smtClean="0">
                          <a:solidFill>
                            <a:schemeClr val="dk1"/>
                          </a:solidFill>
                          <a:latin typeface="Times New Roman" pitchFamily="18" charset="0"/>
                          <a:ea typeface="+mn-ea"/>
                          <a:cs typeface="Times New Roman" pitchFamily="18" charset="0"/>
                        </a:rPr>
                        <a:t>плану действий (ведущий)</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3"/>
                  </a:ext>
                </a:extLst>
              </a:tr>
              <a:tr h="407372">
                <a:tc>
                  <a:txBody>
                    <a:bodyPr/>
                    <a:lstStyle/>
                    <a:p>
                      <a:r>
                        <a:rPr lang="ru-RU" sz="1400" b="0" i="0" u="none" strike="noStrike" kern="1200" baseline="0" dirty="0" smtClean="0">
                          <a:solidFill>
                            <a:schemeClr val="dk1"/>
                          </a:solidFill>
                          <a:latin typeface="Times New Roman" pitchFamily="18" charset="0"/>
                          <a:ea typeface="+mn-ea"/>
                          <a:cs typeface="Times New Roman" pitchFamily="18" charset="0"/>
                        </a:rPr>
                        <a:t>4. Достижение</a:t>
                      </a:r>
                    </a:p>
                    <a:p>
                      <a:r>
                        <a:rPr lang="ru-RU" sz="1400" b="0" i="0" u="none" strike="noStrike" kern="1200" baseline="0" dirty="0" smtClean="0">
                          <a:solidFill>
                            <a:schemeClr val="dk1"/>
                          </a:solidFill>
                          <a:latin typeface="Times New Roman" pitchFamily="18" charset="0"/>
                          <a:ea typeface="+mn-ea"/>
                          <a:cs typeface="Times New Roman" pitchFamily="18" charset="0"/>
                        </a:rPr>
                        <a:t>консенсуса или чувства общности</a:t>
                      </a:r>
                      <a:endParaRPr lang="ru-RU" sz="1400" dirty="0">
                        <a:latin typeface="Times New Roman" pitchFamily="18" charset="0"/>
                        <a:cs typeface="Times New Roman" pitchFamily="18" charset="0"/>
                      </a:endParaRPr>
                    </a:p>
                  </a:txBody>
                  <a:tcPr/>
                </a:tc>
                <a:tc>
                  <a:txBody>
                    <a:bodyPr/>
                    <a:lstStyle/>
                    <a:p>
                      <a:r>
                        <a:rPr lang="ru-RU" sz="1400" b="0" i="0" u="none" strike="noStrike" kern="1200" baseline="0" dirty="0" smtClean="0">
                          <a:solidFill>
                            <a:schemeClr val="dk1"/>
                          </a:solidFill>
                          <a:latin typeface="Times New Roman" pitchFamily="18" charset="0"/>
                          <a:ea typeface="+mn-ea"/>
                          <a:cs typeface="Times New Roman" pitchFamily="18" charset="0"/>
                        </a:rPr>
                        <a:t>В Круге определяются:</a:t>
                      </a:r>
                    </a:p>
                    <a:p>
                      <a:r>
                        <a:rPr lang="ru-RU" sz="1400" b="0" i="0" u="none" strike="noStrike" kern="1200" baseline="0" dirty="0" smtClean="0">
                          <a:solidFill>
                            <a:schemeClr val="dk1"/>
                          </a:solidFill>
                          <a:latin typeface="Times New Roman" pitchFamily="18" charset="0"/>
                          <a:ea typeface="+mn-ea"/>
                          <a:cs typeface="Times New Roman" pitchFamily="18" charset="0"/>
                        </a:rPr>
                        <a:t>- пункты соглашения или общей точки зрения</a:t>
                      </a:r>
                    </a:p>
                    <a:p>
                      <a:r>
                        <a:rPr lang="ru-RU" sz="1400" b="0" i="0" u="none" strike="noStrike" kern="1200" baseline="0" dirty="0" smtClean="0">
                          <a:solidFill>
                            <a:schemeClr val="dk1"/>
                          </a:solidFill>
                          <a:latin typeface="Times New Roman" pitchFamily="18" charset="0"/>
                          <a:ea typeface="+mn-ea"/>
                          <a:cs typeface="Times New Roman" pitchFamily="18" charset="0"/>
                        </a:rPr>
                        <a:t>(раунды)</a:t>
                      </a:r>
                    </a:p>
                    <a:p>
                      <a:r>
                        <a:rPr lang="ru-RU" sz="1400" b="0" i="0" u="none" strike="noStrike" kern="1200" baseline="0" dirty="0" smtClean="0">
                          <a:solidFill>
                            <a:schemeClr val="dk1"/>
                          </a:solidFill>
                          <a:latin typeface="Times New Roman" pitchFamily="18" charset="0"/>
                          <a:ea typeface="+mn-ea"/>
                          <a:cs typeface="Times New Roman" pitchFamily="18" charset="0"/>
                        </a:rPr>
                        <a:t>- следующие шаги (ведущий)</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r h="407372">
                <a:tc>
                  <a:txBody>
                    <a:bodyPr/>
                    <a:lstStyle/>
                    <a:p>
                      <a:r>
                        <a:rPr lang="ru-RU" sz="1400" b="0" i="0" u="none" strike="noStrike" kern="1200" baseline="0" dirty="0" smtClean="0">
                          <a:solidFill>
                            <a:schemeClr val="dk1"/>
                          </a:solidFill>
                          <a:latin typeface="Times New Roman" pitchFamily="18" charset="0"/>
                          <a:ea typeface="+mn-ea"/>
                          <a:cs typeface="Times New Roman" pitchFamily="18" charset="0"/>
                        </a:rPr>
                        <a:t>5. Закрытие</a:t>
                      </a:r>
                      <a:endParaRPr lang="ru-RU" sz="1400" dirty="0">
                        <a:latin typeface="Times New Roman" pitchFamily="18" charset="0"/>
                        <a:cs typeface="Times New Roman" pitchFamily="18" charset="0"/>
                      </a:endParaRPr>
                    </a:p>
                  </a:txBody>
                  <a:tcPr/>
                </a:tc>
                <a:tc>
                  <a:txBody>
                    <a:bodyPr/>
                    <a:lstStyle/>
                    <a:p>
                      <a:r>
                        <a:rPr lang="ru-RU" sz="1400" b="0" i="0" u="none" strike="noStrike" kern="1200" baseline="0" dirty="0" smtClean="0">
                          <a:solidFill>
                            <a:schemeClr val="dk1"/>
                          </a:solidFill>
                          <a:latin typeface="Times New Roman" pitchFamily="18" charset="0"/>
                          <a:ea typeface="+mn-ea"/>
                          <a:cs typeface="Times New Roman" pitchFamily="18" charset="0"/>
                        </a:rPr>
                        <a:t>подведение итогов: соглашение/ следующие шаги</a:t>
                      </a:r>
                    </a:p>
                    <a:p>
                      <a:r>
                        <a:rPr lang="ru-RU" sz="1400" b="0" i="0" u="none" strike="noStrike" kern="1200" baseline="0" dirty="0" smtClean="0">
                          <a:solidFill>
                            <a:schemeClr val="dk1"/>
                          </a:solidFill>
                          <a:latin typeface="Times New Roman" pitchFamily="18" charset="0"/>
                          <a:ea typeface="+mn-ea"/>
                          <a:cs typeface="Times New Roman" pitchFamily="18" charset="0"/>
                        </a:rPr>
                        <a:t>(ведущий)</a:t>
                      </a:r>
                    </a:p>
                    <a:p>
                      <a:r>
                        <a:rPr lang="ru-RU" sz="1400" b="0" i="0" u="none" strike="noStrike" kern="1200" baseline="0" dirty="0" smtClean="0">
                          <a:solidFill>
                            <a:schemeClr val="dk1"/>
                          </a:solidFill>
                          <a:latin typeface="Times New Roman" pitchFamily="18" charset="0"/>
                          <a:ea typeface="+mn-ea"/>
                          <a:cs typeface="Times New Roman" pitchFamily="18" charset="0"/>
                        </a:rPr>
                        <a:t>- завершающий обмен мыслями о встрече в Круге</a:t>
                      </a:r>
                    </a:p>
                    <a:p>
                      <a:r>
                        <a:rPr lang="ru-RU" sz="1400" b="0" i="0" u="none" strike="noStrike" kern="1200" baseline="0" dirty="0" smtClean="0">
                          <a:solidFill>
                            <a:schemeClr val="dk1"/>
                          </a:solidFill>
                          <a:latin typeface="Times New Roman" pitchFamily="18" charset="0"/>
                          <a:ea typeface="+mn-ea"/>
                          <a:cs typeface="Times New Roman" pitchFamily="18" charset="0"/>
                        </a:rPr>
                        <a:t>(раунд)</a:t>
                      </a:r>
                    </a:p>
                    <a:p>
                      <a:r>
                        <a:rPr lang="ru-RU" sz="1400" b="0" i="0" u="none" strike="noStrike" kern="1200" baseline="0" dirty="0" smtClean="0">
                          <a:solidFill>
                            <a:schemeClr val="dk1"/>
                          </a:solidFill>
                          <a:latin typeface="Times New Roman" pitchFamily="18" charset="0"/>
                          <a:ea typeface="+mn-ea"/>
                          <a:cs typeface="Times New Roman" pitchFamily="18" charset="0"/>
                        </a:rPr>
                        <a:t>- церемония закрытия</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041875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ctr">
              <a:buNone/>
            </a:pPr>
            <a:r>
              <a:rPr lang="ru-RU" altLang="ru-RU" b="1" dirty="0">
                <a:solidFill>
                  <a:srgbClr val="FF0000"/>
                </a:solidFill>
              </a:rPr>
              <a:t>При заключении мира</a:t>
            </a:r>
            <a:br>
              <a:rPr lang="ru-RU" altLang="ru-RU" b="1" dirty="0">
                <a:solidFill>
                  <a:srgbClr val="FF0000"/>
                </a:solidFill>
              </a:rPr>
            </a:br>
            <a:r>
              <a:rPr lang="ru-RU" altLang="ru-RU" b="1" dirty="0">
                <a:solidFill>
                  <a:srgbClr val="FF0000"/>
                </a:solidFill>
              </a:rPr>
              <a:t> победивших сторон становится в два раза </a:t>
            </a:r>
            <a:r>
              <a:rPr lang="ru-RU" altLang="ru-RU" b="1" dirty="0" smtClean="0">
                <a:solidFill>
                  <a:srgbClr val="FF0000"/>
                </a:solidFill>
              </a:rPr>
              <a:t>больше!</a:t>
            </a:r>
          </a:p>
          <a:p>
            <a:pPr marL="0" indent="0" algn="ctr">
              <a:buNone/>
            </a:pPr>
            <a:r>
              <a:rPr lang="ru-RU" altLang="ru-RU" b="1" dirty="0" smtClean="0">
                <a:solidFill>
                  <a:srgbClr val="0070C0"/>
                </a:solidFill>
              </a:rPr>
              <a:t>В ПРЕЗЕНТАЦИИ ИСПОЛЬЗОВАНЫ МАТЕРИАЛЫ С САЙТА АНТОНА КОНОВАЛОВА</a:t>
            </a:r>
          </a:p>
          <a:p>
            <a:pPr marL="0" indent="0" algn="ctr">
              <a:buNone/>
            </a:pPr>
            <a:r>
              <a:rPr lang="en-US" altLang="ru-RU" b="1" dirty="0">
                <a:solidFill>
                  <a:srgbClr val="0070C0"/>
                </a:solidFill>
              </a:rPr>
              <a:t>http://www.8-926-145-87-01.ru/</a:t>
            </a:r>
            <a:endParaRPr lang="ru-RU" altLang="ru-RU" b="1" dirty="0">
              <a:solidFill>
                <a:srgbClr val="0070C0"/>
              </a:solidFill>
            </a:endParaRPr>
          </a:p>
          <a:p>
            <a:endParaRPr lang="ru-RU" dirty="0"/>
          </a:p>
        </p:txBody>
      </p:sp>
    </p:spTree>
    <p:extLst>
      <p:ext uri="{BB962C8B-B14F-4D97-AF65-F5344CB8AC3E}">
        <p14:creationId xmlns:p14="http://schemas.microsoft.com/office/powerpoint/2010/main" val="20739364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sz="4000" dirty="0" smtClean="0">
                <a:solidFill>
                  <a:srgbClr val="C00000"/>
                </a:solidFill>
              </a:rPr>
              <a:t>Порядок работы медиатора </a:t>
            </a:r>
            <a:endParaRPr lang="ru-RU" dirty="0">
              <a:solidFill>
                <a:srgbClr val="C00000"/>
              </a:solidFill>
            </a:endParaRPr>
          </a:p>
        </p:txBody>
      </p:sp>
      <p:sp>
        <p:nvSpPr>
          <p:cNvPr id="3" name="Содержимое 2"/>
          <p:cNvSpPr>
            <a:spLocks noGrp="1"/>
          </p:cNvSpPr>
          <p:nvPr>
            <p:ph idx="1"/>
          </p:nvPr>
        </p:nvSpPr>
        <p:spPr/>
        <p:txBody>
          <a:bodyPr>
            <a:normAutofit fontScale="62500" lnSpcReduction="20000"/>
          </a:bodyPr>
          <a:lstStyle/>
          <a:p>
            <a:pPr>
              <a:buNone/>
            </a:pPr>
            <a:r>
              <a:rPr lang="ru-RU" b="1" dirty="0" smtClean="0"/>
              <a:t>Этап 1. Подготовительный </a:t>
            </a:r>
          </a:p>
          <a:p>
            <a:pPr>
              <a:buNone/>
            </a:pPr>
            <a:r>
              <a:rPr lang="ru-RU" b="1" dirty="0" smtClean="0"/>
              <a:t>Этап 2. Встреча со стороной </a:t>
            </a:r>
          </a:p>
          <a:p>
            <a:pPr>
              <a:buNone/>
            </a:pPr>
            <a:r>
              <a:rPr lang="ru-RU" dirty="0" smtClean="0"/>
              <a:t>1 фаза. Создание основы для диалога со стороной </a:t>
            </a:r>
          </a:p>
          <a:p>
            <a:pPr>
              <a:buNone/>
            </a:pPr>
            <a:r>
              <a:rPr lang="ru-RU" dirty="0" smtClean="0"/>
              <a:t>2 фаза. Понимание ситуации </a:t>
            </a:r>
          </a:p>
          <a:p>
            <a:pPr>
              <a:buNone/>
            </a:pPr>
            <a:r>
              <a:rPr lang="ru-RU" dirty="0" smtClean="0"/>
              <a:t>3 фаза. Поиск вариантов выхода </a:t>
            </a:r>
          </a:p>
          <a:p>
            <a:pPr>
              <a:buNone/>
            </a:pPr>
            <a:r>
              <a:rPr lang="ru-RU" dirty="0" smtClean="0"/>
              <a:t>4 фаза. Подготовка к встрече </a:t>
            </a:r>
          </a:p>
          <a:p>
            <a:pPr>
              <a:buNone/>
            </a:pPr>
            <a:r>
              <a:rPr lang="ru-RU" b="1" dirty="0" smtClean="0"/>
              <a:t>Этап 3. Встреча сторон </a:t>
            </a:r>
          </a:p>
          <a:p>
            <a:pPr>
              <a:buNone/>
            </a:pPr>
            <a:r>
              <a:rPr lang="ru-RU" dirty="0" smtClean="0"/>
              <a:t>1 фаза. Создание условий для диалога между сторонами </a:t>
            </a:r>
          </a:p>
          <a:p>
            <a:pPr>
              <a:buNone/>
            </a:pPr>
            <a:r>
              <a:rPr lang="ru-RU" dirty="0" smtClean="0"/>
              <a:t>2 фаза. Организация диалога между сторонами</a:t>
            </a:r>
          </a:p>
          <a:p>
            <a:pPr>
              <a:buNone/>
            </a:pPr>
            <a:r>
              <a:rPr lang="ru-RU" dirty="0" smtClean="0"/>
              <a:t>3 фаза. Поддержка восстановительных действий на встрече и фиксация решений сторон</a:t>
            </a:r>
          </a:p>
          <a:p>
            <a:pPr>
              <a:buNone/>
            </a:pPr>
            <a:r>
              <a:rPr lang="ru-RU" dirty="0" smtClean="0"/>
              <a:t>4 фаза. Обсуждение будущего </a:t>
            </a:r>
          </a:p>
          <a:p>
            <a:pPr>
              <a:buNone/>
            </a:pPr>
            <a:r>
              <a:rPr lang="ru-RU" dirty="0" smtClean="0"/>
              <a:t>5 фаза. Заключение соглашения </a:t>
            </a:r>
          </a:p>
          <a:p>
            <a:pPr>
              <a:buNone/>
            </a:pPr>
            <a:r>
              <a:rPr lang="ru-RU" dirty="0" smtClean="0"/>
              <a:t>6 фаза. Рефлексия встречи </a:t>
            </a:r>
          </a:p>
          <a:p>
            <a:pPr>
              <a:buNone/>
            </a:pPr>
            <a:r>
              <a:rPr lang="ru-RU" b="1" dirty="0" smtClean="0"/>
              <a:t>Этап 4. Аналитическая беседа</a:t>
            </a:r>
            <a:endParaRPr lang="ru-RU" b="1" dirty="0"/>
          </a:p>
        </p:txBody>
      </p:sp>
    </p:spTree>
    <p:extLst>
      <p:ext uri="{BB962C8B-B14F-4D97-AF65-F5344CB8AC3E}">
        <p14:creationId xmlns:p14="http://schemas.microsoft.com/office/powerpoint/2010/main" val="1622762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hlinkClick r:id="rId2" action="ppaction://hlinkfile"/>
              </a:rPr>
              <a:t>Видеоролик 3</a:t>
            </a:r>
            <a:endParaRPr lang="ru-RU" dirty="0"/>
          </a:p>
        </p:txBody>
      </p:sp>
    </p:spTree>
    <p:extLst>
      <p:ext uri="{BB962C8B-B14F-4D97-AF65-F5344CB8AC3E}">
        <p14:creationId xmlns:p14="http://schemas.microsoft.com/office/powerpoint/2010/main" val="118677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lgn="ctr"/>
            <a:r>
              <a:rPr lang="ru-RU" sz="3100" dirty="0">
                <a:solidFill>
                  <a:srgbClr val="FF0000"/>
                </a:solidFill>
                <a:effectLst/>
              </a:rPr>
              <a:t>Программа примирения жертвы и обидчика (Встреча по заглаживанию вреда)</a:t>
            </a:r>
            <a:r>
              <a:rPr lang="ru-RU" dirty="0">
                <a:effectLst/>
              </a:rPr>
              <a:t/>
            </a:r>
            <a:br>
              <a:rPr lang="ru-RU" dirty="0">
                <a:effectLst/>
              </a:rPr>
            </a:br>
            <a:endParaRPr lang="ru-RU" dirty="0"/>
          </a:p>
        </p:txBody>
      </p:sp>
      <p:sp>
        <p:nvSpPr>
          <p:cNvPr id="4" name="Объект 3"/>
          <p:cNvSpPr>
            <a:spLocks noGrp="1"/>
          </p:cNvSpPr>
          <p:nvPr>
            <p:ph idx="1"/>
          </p:nvPr>
        </p:nvSpPr>
        <p:spPr>
          <a:xfrm>
            <a:off x="35496" y="1052736"/>
            <a:ext cx="9108504" cy="5760640"/>
          </a:xfrm>
        </p:spPr>
        <p:txBody>
          <a:bodyPr>
            <a:normAutofit fontScale="85000" lnSpcReduction="10000"/>
          </a:bodyPr>
          <a:lstStyle/>
          <a:p>
            <a:pPr marL="0" indent="0">
              <a:buNone/>
            </a:pPr>
            <a:r>
              <a:rPr lang="ru-RU" dirty="0"/>
              <a:t>необходимы для:</a:t>
            </a:r>
          </a:p>
          <a:p>
            <a:r>
              <a:rPr lang="ru-RU" dirty="0" smtClean="0"/>
              <a:t>разрешения </a:t>
            </a:r>
            <a:r>
              <a:rPr lang="ru-RU" dirty="0"/>
              <a:t>конфликтной ситуации путем привлечения к активному участию в этом процессе пострадавшего и обидчика, а также их родственников;</a:t>
            </a:r>
          </a:p>
          <a:p>
            <a:r>
              <a:rPr lang="ru-RU" dirty="0" smtClean="0"/>
              <a:t>обеспечение </a:t>
            </a:r>
            <a:r>
              <a:rPr lang="ru-RU" dirty="0"/>
              <a:t>сравнительно быстрого возмещения вреда потерпевшей стороне;</a:t>
            </a:r>
          </a:p>
          <a:p>
            <a:r>
              <a:rPr lang="ru-RU" dirty="0" smtClean="0"/>
              <a:t>выражение </a:t>
            </a:r>
            <a:r>
              <a:rPr lang="ru-RU" dirty="0"/>
              <a:t>чувств участников, снятие отрицательно окрашенных психологических состояний и освобождения от ролей «жертвы» и </a:t>
            </a:r>
            <a:r>
              <a:rPr lang="ru-RU" dirty="0" smtClean="0"/>
              <a:t>«обидчика»;</a:t>
            </a:r>
            <a:endParaRPr lang="ru-RU" dirty="0"/>
          </a:p>
          <a:p>
            <a:r>
              <a:rPr lang="ru-RU" dirty="0" smtClean="0"/>
              <a:t>превращение </a:t>
            </a:r>
            <a:r>
              <a:rPr lang="ru-RU" dirty="0"/>
              <a:t>столкновения между людьми в конструктивный процесс решения их проблем;</a:t>
            </a:r>
          </a:p>
          <a:p>
            <a:r>
              <a:rPr lang="ru-RU" dirty="0" smtClean="0"/>
              <a:t>создание условий для осознания обидчиком </a:t>
            </a:r>
            <a:r>
              <a:rPr lang="ru-RU" dirty="0"/>
              <a:t>своей ответственности за нанесенный </a:t>
            </a:r>
            <a:r>
              <a:rPr lang="ru-RU" dirty="0" smtClean="0"/>
              <a:t>вред.</a:t>
            </a:r>
            <a:endParaRPr lang="ru-RU" dirty="0"/>
          </a:p>
        </p:txBody>
      </p:sp>
    </p:spTree>
    <p:extLst>
      <p:ext uri="{BB962C8B-B14F-4D97-AF65-F5344CB8AC3E}">
        <p14:creationId xmlns:p14="http://schemas.microsoft.com/office/powerpoint/2010/main" val="1488271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b="1" dirty="0" smtClean="0">
                <a:solidFill>
                  <a:srgbClr val="C00000"/>
                </a:solidFill>
              </a:rPr>
              <a:t>1 этап. Подготовительный</a:t>
            </a:r>
            <a:endParaRPr lang="ru-RU" b="1" dirty="0">
              <a:solidFill>
                <a:srgbClr val="C00000"/>
              </a:solidFill>
            </a:endParaRPr>
          </a:p>
        </p:txBody>
      </p:sp>
      <p:sp>
        <p:nvSpPr>
          <p:cNvPr id="3" name="Объект 2"/>
          <p:cNvSpPr>
            <a:spLocks noGrp="1"/>
          </p:cNvSpPr>
          <p:nvPr>
            <p:ph idx="1"/>
          </p:nvPr>
        </p:nvSpPr>
        <p:spPr/>
        <p:txBody>
          <a:bodyPr>
            <a:normAutofit fontScale="92500" lnSpcReduction="20000"/>
          </a:bodyPr>
          <a:lstStyle/>
          <a:p>
            <a:r>
              <a:rPr lang="ru-RU" dirty="0"/>
              <a:t>Представить общую картину </a:t>
            </a:r>
            <a:r>
              <a:rPr lang="ru-RU" dirty="0" smtClean="0"/>
              <a:t>конфликта</a:t>
            </a:r>
          </a:p>
          <a:p>
            <a:r>
              <a:rPr lang="ru-RU" dirty="0" smtClean="0"/>
              <a:t>Сбор информации</a:t>
            </a:r>
          </a:p>
          <a:p>
            <a:r>
              <a:rPr lang="ru-RU" dirty="0" smtClean="0"/>
              <a:t>Общение с третьими лицами</a:t>
            </a:r>
          </a:p>
          <a:p>
            <a:r>
              <a:rPr lang="ru-RU" dirty="0" smtClean="0"/>
              <a:t>Выяснение объективных причин конфликта</a:t>
            </a:r>
          </a:p>
          <a:p>
            <a:r>
              <a:rPr lang="ru-RU" dirty="0" smtClean="0"/>
              <a:t>Если дело разбирается в официальных органах, выяснить на какой стадии оно находится, каковы юридические последствия</a:t>
            </a:r>
          </a:p>
          <a:p>
            <a:r>
              <a:rPr lang="ru-RU" dirty="0" smtClean="0"/>
              <a:t>Создание безопасной атмосферы для работы</a:t>
            </a:r>
            <a:endParaRPr lang="ru-RU" dirty="0"/>
          </a:p>
        </p:txBody>
      </p:sp>
    </p:spTree>
    <p:extLst>
      <p:ext uri="{BB962C8B-B14F-4D97-AF65-F5344CB8AC3E}">
        <p14:creationId xmlns:p14="http://schemas.microsoft.com/office/powerpoint/2010/main" val="30182902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425</TotalTime>
  <Words>3824</Words>
  <Application>Microsoft Office PowerPoint</Application>
  <PresentationFormat>Экран (4:3)</PresentationFormat>
  <Paragraphs>412</Paragraphs>
  <Slides>59</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59</vt:i4>
      </vt:variant>
    </vt:vector>
  </HeadingPairs>
  <TitlesOfParts>
    <vt:vector size="67" baseType="lpstr">
      <vt:lpstr>Arial</vt:lpstr>
      <vt:lpstr>Calibri</vt:lpstr>
      <vt:lpstr>Corbel</vt:lpstr>
      <vt:lpstr>Gill Sans MT</vt:lpstr>
      <vt:lpstr>Times New Roman</vt:lpstr>
      <vt:lpstr>Verdana</vt:lpstr>
      <vt:lpstr>Wingdings 2</vt:lpstr>
      <vt:lpstr>Солнцестояние</vt:lpstr>
      <vt:lpstr>Основные программы медиации в образовательной организации</vt:lpstr>
      <vt:lpstr>Программы «Школьной медиации» </vt:lpstr>
      <vt:lpstr>Что мы будем считать успешным решением конфликтной ситуации?</vt:lpstr>
      <vt:lpstr>Границы работы медиатора</vt:lpstr>
      <vt:lpstr>Требования к медиаторам</vt:lpstr>
      <vt:lpstr>Порядок работы медиатора </vt:lpstr>
      <vt:lpstr>Презентация PowerPoint</vt:lpstr>
      <vt:lpstr>Программа примирения жертвы и обидчика (Встреча по заглаживанию вреда) </vt:lpstr>
      <vt:lpstr>1 этап. Подготовительный</vt:lpstr>
      <vt:lpstr>Этап 2. Встреча со стороной </vt:lpstr>
      <vt:lpstr>Презентация PowerPoint</vt:lpstr>
      <vt:lpstr>Вариант представления</vt:lpstr>
      <vt:lpstr>Потребности жертвы</vt:lpstr>
      <vt:lpstr>Типичные потребности жертв, с которыми может работать программа примирения:</vt:lpstr>
      <vt:lpstr>Потребности нарушителя:</vt:lpstr>
      <vt:lpstr>Этапы изменения осознания ситуации нарушителем (обидчиком):</vt:lpstr>
      <vt:lpstr>Потребности нарушителя:</vt:lpstr>
      <vt:lpstr>Приемы эффективного общения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Упражнение</vt:lpstr>
      <vt:lpstr>Мозг воспринимает высказывание как угрозу, если собеседник:</vt:lpstr>
      <vt:lpstr>2 фаза. Понимание ситуации</vt:lpstr>
      <vt:lpstr>Приемы эффективного слушания</vt:lpstr>
      <vt:lpstr>я-высказывания</vt:lpstr>
      <vt:lpstr>Алгоритм:</vt:lpstr>
      <vt:lpstr>3 фаза. Поиск вариантов выхода </vt:lpstr>
      <vt:lpstr>Заключительная речь ведущего на предварительной встрече </vt:lpstr>
      <vt:lpstr>Этап 3. Встреча сторон </vt:lpstr>
      <vt:lpstr>Этап 3. Встреча сторон </vt:lpstr>
      <vt:lpstr>Презентация PowerPoint</vt:lpstr>
      <vt:lpstr>Задачи примирительной встречи</vt:lpstr>
      <vt:lpstr>Подписание договора</vt:lpstr>
      <vt:lpstr>Медиаторами (при условии прохождения подготовки по восстановительной медиации) могут быть:</vt:lpstr>
      <vt:lpstr>Этапы разрешения конфликтов, согласно процедуре медиации:</vt:lpstr>
      <vt:lpstr>Программа примирения в семье (чаще применяется для восстановления отношений)</vt:lpstr>
      <vt:lpstr>Семейная конференция</vt:lpstr>
      <vt:lpstr>Круг заботы</vt:lpstr>
      <vt:lpstr>Конференция (Этапы)</vt:lpstr>
      <vt:lpstr>«Круг сообщества»</vt:lpstr>
      <vt:lpstr>Подготовка к кругу</vt:lpstr>
      <vt:lpstr>Предварительные встречи</vt:lpstr>
      <vt:lpstr>Первая фаза Круга: создание основы для диалога</vt:lpstr>
      <vt:lpstr>Презентация PowerPoint</vt:lpstr>
      <vt:lpstr>Вторая фаза Круга: обсуждение проблемной ситуации</vt:lpstr>
      <vt:lpstr>Третья фаза Круга: рассмотрение возможных вариантов решения</vt:lpstr>
      <vt:lpstr>Четвертая фаза Круга: достижение взаимопонимания и договоренностей</vt:lpstr>
      <vt:lpstr>Презентация PowerPoint</vt:lpstr>
      <vt:lpstr>Пятая фаза Круга: закрытие</vt:lpstr>
      <vt:lpstr>Презентация PowerPoint</vt:lpstr>
      <vt:lpstr>Тема круга</vt:lpstr>
      <vt:lpstr>Основные правила встречи в круге</vt:lpstr>
      <vt:lpstr>Презентация PowerPoint</vt:lpstr>
      <vt:lpstr>этапы Круга</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Основные формы медиации в образовательной организации</dc:title>
  <dc:creator>Слушатель курсов</dc:creator>
  <cp:lastModifiedBy>Ольга</cp:lastModifiedBy>
  <cp:revision>66</cp:revision>
  <dcterms:created xsi:type="dcterms:W3CDTF">2017-10-19T08:55:12Z</dcterms:created>
  <dcterms:modified xsi:type="dcterms:W3CDTF">2019-05-14T17:08:11Z</dcterms:modified>
</cp:coreProperties>
</file>